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handoutMasterIdLst>
    <p:handoutMasterId r:id="rId38"/>
  </p:handoutMasterIdLst>
  <p:sldIdLst>
    <p:sldId id="256" r:id="rId2"/>
    <p:sldId id="287" r:id="rId3"/>
    <p:sldId id="288" r:id="rId4"/>
    <p:sldId id="257" r:id="rId5"/>
    <p:sldId id="258" r:id="rId6"/>
    <p:sldId id="259" r:id="rId7"/>
    <p:sldId id="28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90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9" r:id="rId28"/>
    <p:sldId id="280" r:id="rId29"/>
    <p:sldId id="281" r:id="rId30"/>
    <p:sldId id="282" r:id="rId31"/>
    <p:sldId id="283" r:id="rId32"/>
    <p:sldId id="278" r:id="rId33"/>
    <p:sldId id="284" r:id="rId34"/>
    <p:sldId id="286" r:id="rId35"/>
    <p:sldId id="285" r:id="rId3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4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20D89-2899-4147-8357-5555EF3C374D}" type="datetime6">
              <a:rPr lang="pl-PL" smtClean="0"/>
              <a:pPr/>
              <a:t>wrzesień 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SZKOLENIE DLA BENEFICJENTÓW MAŁYCH PROJEKTÓW - LGD WRZOSOWA KRAINA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41D35-C912-4000-B11B-934BE0B58A9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4E6DE-0213-4FCB-B379-868187C9CAF0}" type="datetime6">
              <a:rPr lang="pl-PL" smtClean="0"/>
              <a:pPr/>
              <a:t>wrzesień 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SZKOLENIE DLA BENEFICJENTÓW MAŁYCH PROJEKTÓW - LGD WRZOSOWA KRAINA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7DA03-D032-422D-B56C-CE31A0014CB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7DA03-D032-422D-B56C-CE31A0014CBD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FAAD774-1568-4AEE-9A1A-96C03B68755C}" type="datetime6">
              <a:rPr lang="pl-PL" smtClean="0"/>
              <a:pPr/>
              <a:t>wrzesień 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SZKOLENIE DLA BENEFICJENTÓW MAŁYCH PROJEKTÓW - LGD WRZOSOWA KRAINA</a:t>
            </a:r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55B8B60-2B49-4B21-97C3-2A1053B756A1}" type="datetimeFigureOut">
              <a:rPr lang="pl-PL" smtClean="0"/>
              <a:pPr/>
              <a:t>2009-09-14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5C8CA8-A06B-4299-BD1E-98CA5A70D23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w.dolnyslask.pl/" TargetMode="External"/><Relationship Id="rId7" Type="http://schemas.openxmlformats.org/officeDocument/2006/relationships/hyperlink" Target="http://www.sejm.gov.pl/" TargetMode="External"/><Relationship Id="rId2" Type="http://schemas.openxmlformats.org/officeDocument/2006/relationships/hyperlink" Target="http://www.wrzosowakraina.p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ap.sejm.gov.pl/" TargetMode="External"/><Relationship Id="rId5" Type="http://schemas.openxmlformats.org/officeDocument/2006/relationships/hyperlink" Target="http://www.minrol.gov.pl/" TargetMode="External"/><Relationship Id="rId4" Type="http://schemas.openxmlformats.org/officeDocument/2006/relationships/hyperlink" Target="http://www.umwd.dolnyslask.pl/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MAŁE PROJEKTY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" y="4214818"/>
            <a:ext cx="8329642" cy="2643182"/>
          </a:xfrm>
        </p:spPr>
        <p:txBody>
          <a:bodyPr>
            <a:normAutofit/>
          </a:bodyPr>
          <a:lstStyle/>
          <a:p>
            <a:pPr algn="ctr"/>
            <a:r>
              <a:rPr lang="pl-PL" i="1" dirty="0" smtClean="0"/>
              <a:t>Projekt współfinansowany ze środków Unii Europejskiej w ramach Osi 4 LEADER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i="1" dirty="0" smtClean="0"/>
              <a:t>Programu Rozwoju Obszarów Wiejskich </a:t>
            </a:r>
            <a:endParaRPr lang="pl-PL" i="1" dirty="0" smtClean="0"/>
          </a:p>
          <a:p>
            <a:pPr algn="ctr"/>
            <a:r>
              <a:rPr lang="pl-PL" i="1" dirty="0" smtClean="0"/>
              <a:t>na </a:t>
            </a:r>
            <a:r>
              <a:rPr lang="pl-PL" i="1" dirty="0" smtClean="0"/>
              <a:t>lata 2007-2013</a:t>
            </a:r>
          </a:p>
          <a:p>
            <a:pPr algn="ctr"/>
            <a:endParaRPr lang="pl-PL" dirty="0"/>
          </a:p>
        </p:txBody>
      </p:sp>
      <p:pic>
        <p:nvPicPr>
          <p:cNvPr id="4" name="Obraz 3" descr="logo 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5715016"/>
            <a:ext cx="1389299" cy="929149"/>
          </a:xfrm>
          <a:prstGeom prst="rect">
            <a:avLst/>
          </a:prstGeom>
        </p:spPr>
      </p:pic>
      <p:pic>
        <p:nvPicPr>
          <p:cNvPr id="5" name="Obraz 4" descr="leader_u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1" y="5796152"/>
            <a:ext cx="857256" cy="840642"/>
          </a:xfrm>
          <a:prstGeom prst="rect">
            <a:avLst/>
          </a:prstGeom>
        </p:spPr>
      </p:pic>
      <p:pic>
        <p:nvPicPr>
          <p:cNvPr id="6" name="Obraz 5" descr="logo prow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22" y="5572140"/>
            <a:ext cx="1828206" cy="1057276"/>
          </a:xfrm>
          <a:prstGeom prst="rect">
            <a:avLst/>
          </a:prstGeom>
        </p:spPr>
      </p:pic>
      <p:pic>
        <p:nvPicPr>
          <p:cNvPr id="7" name="Obraz 6" descr="DOLNYSLASK-lo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86512" y="2428868"/>
            <a:ext cx="2723486" cy="1000132"/>
          </a:xfrm>
          <a:prstGeom prst="rect">
            <a:avLst/>
          </a:prstGeom>
        </p:spPr>
      </p:pic>
      <p:pic>
        <p:nvPicPr>
          <p:cNvPr id="8" name="Obraz 7" descr="logo_WK_lg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43768" y="500042"/>
            <a:ext cx="1736780" cy="1611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3. rozwijanie aktywności społeczności lokalnej, w tym przez: </a:t>
            </a:r>
            <a:br>
              <a:rPr lang="pl-PL" dirty="0" smtClean="0"/>
            </a:br>
            <a:r>
              <a:rPr lang="pl-PL" dirty="0" smtClean="0"/>
              <a:t>a. promocję lokalnej twórczości kulturalnej z wykorzystaniem lokalnego dziedzictwa, w tym kulturowego, historycznego lub przyrodniczego, </a:t>
            </a:r>
            <a:br>
              <a:rPr lang="pl-PL" dirty="0" smtClean="0"/>
            </a:br>
            <a:r>
              <a:rPr lang="pl-PL" dirty="0" smtClean="0"/>
              <a:t>b. kultywowanie miejscowych tradycji, obrzędów i zwyczajów, </a:t>
            </a:r>
            <a:br>
              <a:rPr lang="pl-PL" dirty="0" smtClean="0"/>
            </a:br>
            <a:r>
              <a:rPr lang="pl-PL" dirty="0" smtClean="0"/>
              <a:t>c. kultywowanie języka regionalnego i gwary, </a:t>
            </a:r>
            <a:br>
              <a:rPr lang="pl-PL" dirty="0" smtClean="0"/>
            </a:br>
            <a:r>
              <a:rPr lang="pl-PL" dirty="0" smtClean="0"/>
              <a:t>d. kultywowanie tradycyjnych zawodów i rzemiosła; 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Turystyka i rekreacja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rozwijanie turystyki lub rekreacji na obszarze objętym LSR, w tym przez: </a:t>
            </a:r>
            <a:br>
              <a:rPr lang="pl-PL" dirty="0" smtClean="0"/>
            </a:br>
            <a:r>
              <a:rPr lang="pl-PL" dirty="0" smtClean="0"/>
              <a:t>a. utworzenie lub zmodernizowanie bazy informacji turystycznej oraz stron internetowych, przygotowanie i wydanie folderów oraz innych publikacji informacyjnych dotyczących obszaru objętego LSR, </a:t>
            </a:r>
            <a:br>
              <a:rPr lang="pl-PL" dirty="0" smtClean="0"/>
            </a:br>
            <a:r>
              <a:rPr lang="pl-PL" dirty="0" smtClean="0"/>
              <a:t>b. budowę, odbudowę lub oznakowanie małej infrastruktury turystycznej, w szczególności punktów widokowych, miejsc wypoczynkowych lub biwakowych, tras narciarstwa biegowego lub zjazdowego, szlaków wodnych, szlaków rowerowych, szlaków konnych, ścieżek spacerowych lub dydaktycznych;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Dziedzictwo przyrodnicze, kulturowe, historyczne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5. zachowanie, odtworzenie, zabezpieczenie lub oznakowanie cennego, lokalnego dziedzictwa krajobrazowego i przyrodniczego, w szczególności obszarów objętych poszczególnymi formami ochrony przyrody, w tym obszarów Natura 2000; 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6. zachowanie lokalnego dziedzictwa kulturowego i historycznego, w tym przez: </a:t>
            </a:r>
            <a:br>
              <a:rPr lang="pl-PL" dirty="0" smtClean="0"/>
            </a:br>
            <a:r>
              <a:rPr lang="pl-PL" dirty="0" smtClean="0"/>
              <a:t>a. odbudowę albo odnowienie lub oznakowanie budowli lub obiektów małej architektury wpisanych do rejestru zabytków lub objętych wojewódzką ewidencją zabytków, </a:t>
            </a:r>
            <a:br>
              <a:rPr lang="pl-PL" dirty="0" smtClean="0"/>
            </a:br>
            <a:r>
              <a:rPr lang="pl-PL" dirty="0" smtClean="0"/>
              <a:t>b. odnowienie dachów lub elewacji zewnętrznych budynków wpisanych do rejestru zabytków lub objętych wojewódzką ewidencją zabytków, </a:t>
            </a:r>
            <a:br>
              <a:rPr lang="pl-PL" dirty="0" smtClean="0"/>
            </a:br>
            <a:r>
              <a:rPr lang="pl-PL" dirty="0" smtClean="0"/>
              <a:t>c. remont lub wyposażenie muzeów, </a:t>
            </a:r>
            <a:br>
              <a:rPr lang="pl-PL" dirty="0" smtClean="0"/>
            </a:br>
            <a:r>
              <a:rPr lang="pl-PL" dirty="0" smtClean="0"/>
              <a:t>d. remont lub wyposażenie świetlic wiejskich;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Produkty lokalne, energia odnawialna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7.inicjowanie powstawania, przetwarzania lub wprowadzania na rynek produktów i usług opartych na lokalnych zasobach, tradycyjnych sektorach gospodarki lub lokalnym dziedzictwie, w tym kulturowym, historycznym lub przyrodniczym, albo podnoszenie jakości takich produktów; 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8. wykorzystanie energii pochodzącej ze źródeł odnawialnych w celu poprawienia warunków prowadzenia działalności kulturalnej lub gospodarczej.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u="sng" dirty="0" smtClean="0"/>
              <a:t>Zasady składania wniosków do LGD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pl-PL" dirty="0" smtClean="0"/>
              <a:t>Termin naboru będzie ogłaszała Lokalna Grupa Działania (w terminach ogłoszonych przez samorząd województwa). Wnioski do finansowania będzie wybierała społeczna Rada LGD.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LGD będzie oceniać wnioski pod względem zgodności operacji z lokalną strategią rozwoju (LSR) wg kryteriów określonych w LSR. Tylko wnioski o przyznanie pomocy na operacje zgodne z LSR mogą być wybrane do finansowania i przesłane do samorządu województwa w celu oceny formalnej. Pomoc wypłacana będzie  w formie refundacji. </a:t>
            </a:r>
          </a:p>
          <a:p>
            <a:pPr marL="274320" indent="-274320">
              <a:buNone/>
              <a:defRPr/>
            </a:pPr>
            <a:endParaRPr lang="pl-PL" dirty="0" smtClean="0"/>
          </a:p>
          <a:p>
            <a:pPr marL="274320" indent="-274320">
              <a:buFont typeface="Wingdings"/>
              <a:buChar char=""/>
              <a:defRPr/>
            </a:pPr>
            <a:r>
              <a:rPr lang="pl-PL" dirty="0" smtClean="0"/>
              <a:t>Wnioski o pomoc będą składane w siedzibie właściwej terytorialnie LGD.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ymbol zastępczy zawartości 8" descr="nabory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866944"/>
            <a:ext cx="8072494" cy="5706894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71504"/>
          </a:xfrm>
        </p:spPr>
        <p:txBody>
          <a:bodyPr>
            <a:normAutofit/>
          </a:bodyPr>
          <a:lstStyle/>
          <a:p>
            <a:r>
              <a:rPr lang="pl-PL" sz="2800" dirty="0" smtClean="0"/>
              <a:t>HARMANORGAM OGŁASZANIA NABORU WNIOSKÓW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PULA ŚRODKÓW, PLANOWANA ILOŚC OPERACJI WYBRANYCH DO DOFINANSOWANIA</a:t>
            </a:r>
            <a:endParaRPr lang="pl-PL" sz="28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900" dirty="0">
                          <a:latin typeface="Verdana"/>
                          <a:ea typeface="Times New Roman"/>
                          <a:cs typeface="Times New Roman"/>
                        </a:rPr>
                        <a:t>Małe projekty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2009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246 834,40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493 668,80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493 668,80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493 668,80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20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493 668,80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10 </a:t>
                      </a:r>
                      <a:r>
                        <a:rPr lang="en-US" sz="1600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.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246 834,40</a:t>
                      </a:r>
                      <a:endParaRPr lang="pl-PL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2015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Verdana"/>
                          <a:ea typeface="Times New Roman"/>
                          <a:cs typeface="Times New Roman"/>
                        </a:rPr>
                        <a:t>0,00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RAZEM 2009 - 2015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100 </a:t>
                      </a:r>
                      <a:r>
                        <a:rPr lang="en-US" sz="1600" b="1" dirty="0" err="1">
                          <a:latin typeface="Verdana"/>
                          <a:ea typeface="Times New Roman"/>
                          <a:cs typeface="Times New Roman"/>
                        </a:rPr>
                        <a:t>oper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Verdana"/>
                          <a:ea typeface="Times New Roman"/>
                          <a:cs typeface="Times New Roman"/>
                        </a:rPr>
                        <a:t>2 468 344,00</a:t>
                      </a:r>
                      <a:endParaRPr lang="pl-PL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SREDNIA WARTOŚĆ POMOCY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l-PL" dirty="0" smtClean="0"/>
              <a:t>24 683,44</a:t>
            </a:r>
          </a:p>
          <a:p>
            <a:pPr algn="ctr"/>
            <a:endParaRPr lang="pl-PL" dirty="0" smtClean="0"/>
          </a:p>
          <a:p>
            <a:pPr algn="ctr">
              <a:buNone/>
            </a:pPr>
            <a:r>
              <a:rPr lang="pl-PL" dirty="0" smtClean="0"/>
              <a:t>POMOC BĘDZIE PRZYZNAWANA PRZEZ UMWD</a:t>
            </a:r>
          </a:p>
          <a:p>
            <a:pPr algn="ctr">
              <a:buNone/>
            </a:pPr>
            <a:r>
              <a:rPr lang="pl-PL" dirty="0" smtClean="0"/>
              <a:t>OCENY DOKONUJE RADA NA PODSTAWIE ZGODNOŚCI OPERACJI Z LSR</a:t>
            </a:r>
          </a:p>
          <a:p>
            <a:pPr algn="ctr">
              <a:buNone/>
            </a:pPr>
            <a:r>
              <a:rPr lang="pl-PL" dirty="0" smtClean="0"/>
              <a:t>ZGODNOŚCI OPERACJI Z LOKALNYMI KRYTERIAMI WYBORU</a:t>
            </a:r>
          </a:p>
          <a:p>
            <a:pPr algn="ctr">
              <a:buNone/>
            </a:pPr>
            <a:r>
              <a:rPr lang="pl-PL" b="1" dirty="0" smtClean="0"/>
              <a:t>OSTATECZNE DECYZJE PODEJMUJE URZĄD MARSZAŁKOWSKI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obrazu 4" descr="strona lsr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512" b="6512"/>
          <a:stretch>
            <a:fillRect/>
          </a:stretch>
        </p:blipFill>
        <p:spPr>
          <a:xfrm>
            <a:off x="403671" y="1143000"/>
            <a:ext cx="5357834" cy="5357834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/>
              <a:t>MAŁY PROJEKT ZGODNY Z LOKALNĄ STRATEGIĄ ROZWOJU</a:t>
            </a:r>
            <a:endParaRPr lang="pl-PL" sz="2400" b="1" dirty="0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MAŁE PROJEKTY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ZGODNOŚĆ OPERACJI Z LSR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Ocena zgodności z LSR następuje pod kątem spełnienia  kryteriów zgodności z celem ogólnym, szczegółowym i przedsięwzięciem zapisanymi w LSR. </a:t>
            </a:r>
          </a:p>
          <a:p>
            <a:r>
              <a:rPr lang="pl-PL" dirty="0" smtClean="0"/>
              <a:t>Ocena ta jest dokonywana przez członków Rady poprzez wypełnienie imiennej karty oceny zgodności.</a:t>
            </a:r>
          </a:p>
          <a:p>
            <a:r>
              <a:rPr lang="pl-PL" dirty="0" smtClean="0"/>
              <a:t> </a:t>
            </a:r>
          </a:p>
          <a:p>
            <a:r>
              <a:rPr lang="pl-PL" dirty="0" smtClean="0"/>
              <a:t>Uznanie operacji za zgodną z LSR skutkuje przekazaniem operacji do dalszej oceny wg lokalnych kryteriów wyboru. Operacja, która nie zostanie uznana za zgodną z LSR nie podlega dalszej ocenie i zostaje zwrócona wnioskodawcy </a:t>
            </a:r>
            <a:r>
              <a:rPr lang="pl-PL" b="1" dirty="0" smtClean="0"/>
              <a:t>bez możliwości odwołania się od decyzji Rady. </a:t>
            </a:r>
            <a:endParaRPr lang="pl-PL" dirty="0" smtClean="0"/>
          </a:p>
          <a:p>
            <a:endParaRPr lang="pl-PL" dirty="0" smtClean="0"/>
          </a:p>
          <a:p>
            <a:r>
              <a:rPr lang="pl-PL" b="1" dirty="0" smtClean="0"/>
              <a:t>Operacja zostanie uznana za zgodną z LSR</a:t>
            </a:r>
            <a:r>
              <a:rPr lang="pl-PL" dirty="0" smtClean="0"/>
              <a:t> jeżeli spełniania warunki uzyskania wsparcia w ramach LSR i wpisuje się w co najmniej jeden cel ogólny, co najmniej jeden cel szczegółowy oraz co najmniej jedno przedsięwzięcie zapisane w LSR.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PLAN SPOTKANIA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CHARAKTERYSTYKA MAŁEGO PROJEKTU</a:t>
            </a:r>
          </a:p>
          <a:p>
            <a:r>
              <a:rPr lang="pl-PL" dirty="0" smtClean="0"/>
              <a:t>BENEFICJENCI – DLA KOGO DOFINANSOWANIE?</a:t>
            </a:r>
          </a:p>
          <a:p>
            <a:r>
              <a:rPr lang="pl-PL" dirty="0" smtClean="0"/>
              <a:t>PULA ŚRODKÓW I POZIOMY DOFIANSOWANIA</a:t>
            </a:r>
          </a:p>
          <a:p>
            <a:r>
              <a:rPr lang="pl-PL" dirty="0" smtClean="0"/>
              <a:t>ZAKRES POMOCY</a:t>
            </a:r>
          </a:p>
          <a:p>
            <a:r>
              <a:rPr lang="pl-PL" dirty="0" smtClean="0"/>
              <a:t>PLANOWANE TERMINY NABORU</a:t>
            </a:r>
          </a:p>
          <a:p>
            <a:r>
              <a:rPr lang="pl-PL" dirty="0" smtClean="0"/>
              <a:t>KRYTERIA WYBORU OPERACJI</a:t>
            </a:r>
          </a:p>
          <a:p>
            <a:r>
              <a:rPr lang="pl-PL" dirty="0" smtClean="0"/>
              <a:t>KWALIFIKOWALNOŚĆ ŚRODKÓW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C8CA8-A06B-4299-BD1E-98CA5A70D232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PROW 2007 -2013 - LGD WRZOSOWA KRAINA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Czy realizacja projektu / operacji przyczyni się do osiągnięcia </a:t>
            </a:r>
            <a:r>
              <a:rPr lang="pl-PL" sz="2400" b="1" dirty="0" smtClean="0"/>
              <a:t>celów ogólnych</a:t>
            </a:r>
            <a:r>
              <a:rPr lang="pl-PL" sz="2400" dirty="0" smtClean="0"/>
              <a:t> LSR?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285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pl-PL" sz="4400" dirty="0" smtClean="0"/>
          </a:p>
          <a:p>
            <a:r>
              <a:rPr lang="pl-PL" sz="4400" dirty="0" smtClean="0"/>
              <a:t>1. Zrównoważony rozwój regionu oparty o turystykę, dbałość o dziedzictwo przyrodniczo-kulturowe oraz wykorzystanie lokalnych walorów.</a:t>
            </a:r>
          </a:p>
          <a:p>
            <a:r>
              <a:rPr lang="pl-PL" sz="4400" dirty="0" smtClean="0"/>
              <a:t>2. Rozwój gospodarczy obszaru w oparciu o lokalne zasoby.</a:t>
            </a:r>
          </a:p>
          <a:p>
            <a:r>
              <a:rPr lang="pl-PL" sz="4400" dirty="0" smtClean="0"/>
              <a:t>3. Wzmocnienie kapitału społecznego oraz zwiększenie samodzielności mieszkańców, w radzeniu sobie z lokalnymi problemami i działaniami na rzecz swojego miejsca zamieszkania.</a:t>
            </a:r>
          </a:p>
          <a:p>
            <a:r>
              <a:rPr lang="pl-PL" sz="4400" dirty="0" smtClean="0"/>
              <a:t>4. Konsolidacja regionu oraz jego promocja - jako wyjątkowego miejsca w Europie.</a:t>
            </a:r>
          </a:p>
          <a:p>
            <a:endParaRPr lang="pl-PL" sz="4400" dirty="0" smtClean="0"/>
          </a:p>
          <a:p>
            <a:endParaRPr lang="pl-PL" sz="4400" dirty="0" smtClean="0"/>
          </a:p>
          <a:p>
            <a:pPr>
              <a:buNone/>
            </a:pPr>
            <a:endParaRPr lang="pl-PL" sz="3600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pl-PL" sz="2400" dirty="0" smtClean="0"/>
              <a:t>2. Czy realizacja projektu / operacji przyczyni się do osiągnięcia </a:t>
            </a:r>
            <a:r>
              <a:rPr lang="pl-PL" sz="2400" b="1" dirty="0" smtClean="0"/>
              <a:t>celów szczegółowych</a:t>
            </a:r>
            <a:r>
              <a:rPr lang="pl-PL" sz="2400" dirty="0" smtClean="0"/>
              <a:t> LSR?</a:t>
            </a:r>
            <a:br>
              <a:rPr lang="pl-PL" sz="2400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>
            <a:noAutofit/>
          </a:bodyPr>
          <a:lstStyle/>
          <a:p>
            <a:r>
              <a:rPr lang="pl-PL" sz="1350" dirty="0" smtClean="0"/>
              <a:t>1.1. Efektywna ochrona zasobów naturalnych i zachowanie dziedzictwa historyczno-kulturowego regionu</a:t>
            </a:r>
          </a:p>
          <a:p>
            <a:r>
              <a:rPr lang="pl-PL" sz="1350" dirty="0" smtClean="0"/>
              <a:t>1.2. Budowa spójnego systemu oznakowania i rozbudowa infrastruktury turystycznej</a:t>
            </a:r>
          </a:p>
          <a:p>
            <a:r>
              <a:rPr lang="pl-PL" sz="1350" dirty="0" smtClean="0"/>
              <a:t>1.3. Poprawa estetyki i zagospodarowanie miejsc przestrzeni publicznej wsi oraz wzrost bezpieczeństwa mieszkańców</a:t>
            </a:r>
          </a:p>
          <a:p>
            <a:r>
              <a:rPr lang="pl-PL" sz="1350" dirty="0" smtClean="0"/>
              <a:t>2.1. Wsparcie rozwoju rolnictwa proekologicznego i agroturystyki</a:t>
            </a:r>
          </a:p>
          <a:p>
            <a:r>
              <a:rPr lang="pl-PL" sz="1350" dirty="0" smtClean="0"/>
              <a:t>2.2. Tworzenie dodatkowych źródeł dochodów na obszarach wiejskich</a:t>
            </a:r>
          </a:p>
          <a:p>
            <a:r>
              <a:rPr lang="pl-PL" sz="1350" dirty="0" smtClean="0"/>
              <a:t>2.3. Rozwój usług i produktów lokalnych Wrzosowej Krainy</a:t>
            </a:r>
          </a:p>
          <a:p>
            <a:r>
              <a:rPr lang="pl-PL" sz="1350" dirty="0" smtClean="0"/>
              <a:t>3.1. Wsparcie różnych form aktywności społecznej na obszarach wiejskich</a:t>
            </a:r>
          </a:p>
          <a:p>
            <a:r>
              <a:rPr lang="pl-PL" sz="1350" dirty="0" smtClean="0"/>
              <a:t>3.2. Wzrost wiedzy i umiejętności mieszkańców Wrzosowej Krainy</a:t>
            </a:r>
          </a:p>
          <a:p>
            <a:r>
              <a:rPr lang="pl-PL" sz="1350" dirty="0" smtClean="0"/>
              <a:t>3.3. Wyłonienie liderów i grup aktywnych społecznie oraz wspieranie procesu zrzeszania się</a:t>
            </a:r>
          </a:p>
          <a:p>
            <a:r>
              <a:rPr lang="pl-PL" sz="1350" dirty="0" smtClean="0"/>
              <a:t>3.4. Tworzenie miejsc i warunków do spotkań, nawiązywania kontaktów oraz pobudzania aktywności lokalnej społeczności </a:t>
            </a:r>
          </a:p>
          <a:p>
            <a:r>
              <a:rPr lang="pl-PL" sz="1350" dirty="0" smtClean="0"/>
              <a:t>4.1. Wspieranie działań integrujących społeczność lokalną regionu, umożliwiających nabywanie i wymianę doświadczeń</a:t>
            </a:r>
          </a:p>
          <a:p>
            <a:r>
              <a:rPr lang="pl-PL" sz="1350" dirty="0" smtClean="0"/>
              <a:t>4.2. Rozwój partnerskiej współpracy w regionie</a:t>
            </a:r>
          </a:p>
          <a:p>
            <a:r>
              <a:rPr lang="pl-PL" sz="1350" dirty="0" smtClean="0"/>
              <a:t>4.3. Promocja obszaru i jego walorów w tym tworzenie atrakcyjnych ofert dla różnych odbiorców</a:t>
            </a:r>
          </a:p>
          <a:p>
            <a:r>
              <a:rPr lang="pl-PL" sz="1350" dirty="0" smtClean="0"/>
              <a:t>4.4. Zastosowanie technologii informatycznych w stymulowaniu rozwoju Wrzosowej Krainy i jej mieszkańców</a:t>
            </a:r>
            <a:endParaRPr lang="pl-PL" sz="13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. Czy realizacja projektu / operacji jest zgodna z </a:t>
            </a:r>
            <a:r>
              <a:rPr lang="pl-PL" sz="2800" b="1" dirty="0" smtClean="0"/>
              <a:t>przedsięwzięciami </a:t>
            </a:r>
            <a:r>
              <a:rPr lang="pl-PL" sz="2800" dirty="0" smtClean="0"/>
              <a:t>zaplanowanymi w LSR?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3</a:t>
            </a:r>
          </a:p>
          <a:p>
            <a:r>
              <a:rPr lang="pl-PL" dirty="0" smtClean="0"/>
              <a:t>I „Turystyka i wypoczynek w regionie”</a:t>
            </a:r>
          </a:p>
          <a:p>
            <a:r>
              <a:rPr lang="pl-PL" dirty="0" smtClean="0"/>
              <a:t>II „Zadbane, funkcjonalne i bezpieczne obszary wiejskie Wrzosowej Krainy”</a:t>
            </a:r>
          </a:p>
          <a:p>
            <a:r>
              <a:rPr lang="pl-PL" dirty="0" smtClean="0"/>
              <a:t>III „Przedsiębiorczy mieszkańcy”</a:t>
            </a:r>
          </a:p>
          <a:p>
            <a:r>
              <a:rPr lang="pl-PL" dirty="0" smtClean="0"/>
              <a:t>IV „Rozwinięte społeczeństwo obywatelskie”</a:t>
            </a:r>
            <a:endParaRPr lang="pl-PL" b="1" dirty="0" smtClean="0"/>
          </a:p>
          <a:p>
            <a:r>
              <a:rPr lang="pl-PL" dirty="0" smtClean="0"/>
              <a:t>V „Integracja regionu”</a:t>
            </a:r>
            <a:endParaRPr lang="pl-PL" b="1" dirty="0" smtClean="0"/>
          </a:p>
          <a:p>
            <a:r>
              <a:rPr lang="pl-PL" dirty="0" smtClean="0"/>
              <a:t>VI „Promocja Wrzosowej Krainy” 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b="1" dirty="0" smtClean="0"/>
              <a:t>Procedury wyboru operacji wg lokalnych kryteriów wyboru</a:t>
            </a:r>
            <a:r>
              <a:rPr lang="pl-PL" sz="3600" dirty="0" smtClean="0"/>
              <a:t/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Procedura oceny na podstawie lokalnych kryteriów wyboru polega na dokonaniu oceny operacji zakwalifikowanych wcześniej, jako zgodnych z LSR na podstawie specyficznych dla danej LGD lokalnych kryteriów wyboru. Jej zasadniczym celem jest wybór operacji, które w największym stopniu mogą realizować założenia LSR.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Kryteria wyboru dla działania </a:t>
            </a:r>
            <a:br>
              <a:rPr lang="pl-PL" dirty="0" smtClean="0"/>
            </a:br>
            <a:r>
              <a:rPr lang="pl-PL" dirty="0" smtClean="0"/>
              <a:t>MAŁE PROJEKTY</a:t>
            </a:r>
            <a:endParaRPr lang="pl-PL" dirty="0"/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Verdana"/>
                          <a:ea typeface="Times New Roman"/>
                          <a:cs typeface="Times New Roman"/>
                        </a:rPr>
                        <a:t>Doświadczenie wnioskodawcy 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Preferuje wnioskodawców, którzy nie realizowali dotąd projektów ze środków UE lub środków krajowych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nie realizowali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realizowali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8" name="Symbol zastępczy zawartości 6"/>
          <p:cNvGraphicFramePr>
            <a:graphicFrameLocks/>
          </p:cNvGraphicFramePr>
          <p:nvPr/>
        </p:nvGraphicFramePr>
        <p:xfrm>
          <a:off x="500034" y="3571876"/>
          <a:ext cx="8229600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Verdana"/>
                          <a:ea typeface="Times New Roman"/>
                          <a:cs typeface="Times New Roman"/>
                        </a:rPr>
                        <a:t>Członkostwo w LGD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Verdana"/>
                          <a:ea typeface="Times New Roman"/>
                          <a:cs typeface="Times New Roman"/>
                        </a:rPr>
                        <a:t>Preferowane są operacje, w których wnioskodawca jest członkiem LGD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wnioskodawca jest członkiem LGD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wnioskodawca nie jest członkiem LGD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9" name="Symbol zastępczy zawartości 6"/>
          <p:cNvGraphicFramePr>
            <a:graphicFrameLocks/>
          </p:cNvGraphicFramePr>
          <p:nvPr/>
        </p:nvGraphicFramePr>
        <p:xfrm>
          <a:off x="571472" y="4786322"/>
          <a:ext cx="8229600" cy="146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007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3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>
                          <a:latin typeface="Verdana"/>
                          <a:ea typeface="Times New Roman"/>
                          <a:cs typeface="Times New Roman"/>
                        </a:rPr>
                        <a:t>Zasięg oddziaływania operacji 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Verdana"/>
                          <a:ea typeface="Times New Roman"/>
                          <a:cs typeface="Times New Roman"/>
                        </a:rPr>
                        <a:t>Preferuje operacje mające wpływ na ilość  miejscowości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3 - 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wpływa na całe LGD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wpływa na gminę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wpływa na nie mniej niż 2 miejscowości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wpływa na 1 miejscowość</a:t>
                      </a: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229600" cy="2000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04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595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4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Innowacyjność operacji  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Preferuje operacje innowacyjne, niespotykane w skali lokalnej -  tj. wykorzystujące niepraktykowane dotąd zastosowania zasobów i rozwiązań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ma charakter innowacyjny w danym środowisku lokalnym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nie ma charakteru innowacyjnego 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Symbol zastępczy zawartości 3"/>
          <p:cNvGraphicFramePr>
            <a:graphicFrameLocks/>
          </p:cNvGraphicFramePr>
          <p:nvPr/>
        </p:nvGraphicFramePr>
        <p:xfrm>
          <a:off x="428596" y="3000372"/>
          <a:ext cx="8372476" cy="123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119"/>
                <a:gridCol w="2093119"/>
                <a:gridCol w="2093119"/>
                <a:gridCol w="2093119"/>
              </a:tblGrid>
              <a:tr h="320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b="1" dirty="0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49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5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Trwałość operacji po zakończeniu 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Verdana"/>
                          <a:ea typeface="Times New Roman"/>
                          <a:cs typeface="Times New Roman"/>
                        </a:rPr>
                        <a:t>Preferuje się operacje, których działanie będzie kontynuowane po zakończeniu finansowania z Leader PROW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operacja zapewnia kontynuację 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operacja nie zapewnia kontynuacji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6" name="Symbol zastępczy zawartości 3"/>
          <p:cNvGraphicFramePr>
            <a:graphicFrameLocks/>
          </p:cNvGraphicFramePr>
          <p:nvPr/>
        </p:nvGraphicFramePr>
        <p:xfrm>
          <a:off x="428596" y="4286256"/>
          <a:ext cx="837247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118"/>
                <a:gridCol w="2093118"/>
                <a:gridCol w="2093118"/>
                <a:gridCol w="2093118"/>
              </a:tblGrid>
              <a:tr h="1663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9967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6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Wykorzystanie lokalnych zasobów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>
                          <a:latin typeface="Verdana"/>
                          <a:ea typeface="Times New Roman"/>
                          <a:cs typeface="Times New Roman"/>
                        </a:rPr>
                        <a:t>Preferuje operacje, które wykorzystują potencjał przyrodniczo-kulturowy oraz aktywność mieszkańców</a:t>
                      </a:r>
                      <a:endParaRPr lang="pl-PL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wykorzystuje potencjał przyrodniczo-kulturowy i aktywność mieszkańców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- wykorzystuje potencjał przyrodniczo-kulturowy lub aktywność mieszkańców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200" dirty="0">
                          <a:latin typeface="Verdana"/>
                          <a:ea typeface="Times New Roman"/>
                          <a:cs typeface="Times New Roman"/>
                        </a:rPr>
                        <a:t> – nie wykorzystuje potencjału przyrodniczo-kulturowego oraz aktywności mieszkańców</a:t>
                      </a:r>
                      <a:endParaRPr lang="pl-PL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KRTERIA WYBORU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372476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119"/>
                <a:gridCol w="2093119"/>
                <a:gridCol w="2093119"/>
                <a:gridCol w="2093119"/>
              </a:tblGrid>
              <a:tr h="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0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L.p.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Kryteria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Opis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Punkty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970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6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Verdana"/>
                          <a:ea typeface="Times New Roman"/>
                          <a:cs typeface="Times New Roman"/>
                        </a:rPr>
                        <a:t>Wykorzystanie lokalnych zasobów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Verdana"/>
                          <a:ea typeface="Times New Roman"/>
                          <a:cs typeface="Times New Roman"/>
                        </a:rPr>
                        <a:t>Preferuje operacje, które wykorzystują potencjał przyrodniczo-kulturowy oraz aktywność mieszkańców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l-PL" sz="1400" dirty="0">
                          <a:latin typeface="Verdana"/>
                          <a:ea typeface="Times New Roman"/>
                          <a:cs typeface="Times New Roman"/>
                        </a:rPr>
                        <a:t> – wykorzystuje potencjał przyrodniczo-kulturowy i aktywność mieszkańców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l-PL" sz="1400" dirty="0">
                          <a:latin typeface="Verdana"/>
                          <a:ea typeface="Times New Roman"/>
                          <a:cs typeface="Times New Roman"/>
                        </a:rPr>
                        <a:t> - wykorzystuje potencjał przyrodniczo-kulturowy lub aktywność mieszkańców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pl-PL" sz="1400" dirty="0">
                          <a:latin typeface="Verdana"/>
                          <a:ea typeface="Times New Roman"/>
                          <a:cs typeface="Times New Roman"/>
                        </a:rPr>
                        <a:t> – nie wykorzystuje potencjału przyrodniczo-kulturowego oraz aktywności mieszkańców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2857488" y="5357826"/>
            <a:ext cx="2714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>
                <a:solidFill>
                  <a:prstClr val="black"/>
                </a:solidFill>
                <a:latin typeface="Verdana" pitchFamily="34" charset="0"/>
                <a:ea typeface="Times New Roman" pitchFamily="18" charset="0"/>
                <a:cs typeface="Arial" pitchFamily="34" charset="0"/>
              </a:rPr>
              <a:t>Maksymalnie </a:t>
            </a:r>
            <a:endParaRPr lang="pl-PL" sz="2400" b="1" dirty="0">
              <a:solidFill>
                <a:prstClr val="black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400" b="1" dirty="0">
                <a:solidFill>
                  <a:prstClr val="black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14 punktów 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Koszty podlegające refundacji w ramach realizacji małych projektów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sz="4600" dirty="0" smtClean="0">
                <a:solidFill>
                  <a:srgbClr val="00B050"/>
                </a:solidFill>
              </a:rPr>
              <a:t>1) ogólne:</a:t>
            </a:r>
          </a:p>
          <a:p>
            <a:pPr>
              <a:buNone/>
            </a:pPr>
            <a:r>
              <a:rPr lang="pl-PL" dirty="0" smtClean="0"/>
              <a:t>a) przygotowania dokumentacji technicznej małego projektu, obejmujące koszty: kosztorysów, projektów architektonicznych lub budowlanych, dokumentacji geologicznej lub hydrologicznej, wypisów lub wyrysów z katastru nieruchomości,</a:t>
            </a:r>
          </a:p>
          <a:p>
            <a:pPr>
              <a:buNone/>
            </a:pPr>
            <a:r>
              <a:rPr lang="pl-PL" dirty="0" smtClean="0"/>
              <a:t>b) opłat za patenty lub licencje,</a:t>
            </a:r>
          </a:p>
          <a:p>
            <a:pPr>
              <a:buNone/>
            </a:pPr>
            <a:r>
              <a:rPr lang="pl-PL" dirty="0" smtClean="0"/>
              <a:t>c) badań lub analiz,</a:t>
            </a:r>
          </a:p>
          <a:p>
            <a:pPr>
              <a:buNone/>
            </a:pPr>
            <a:r>
              <a:rPr lang="pl-PL" dirty="0" smtClean="0"/>
              <a:t>d) sprawowania nadzoru autorskiego lub inwestorskiego;</a:t>
            </a:r>
          </a:p>
          <a:p>
            <a:pPr>
              <a:buNone/>
            </a:pPr>
            <a:r>
              <a:rPr lang="pl-PL" dirty="0" smtClean="0"/>
              <a:t>2) robót budowlanych;</a:t>
            </a:r>
          </a:p>
          <a:p>
            <a:pPr>
              <a:buNone/>
            </a:pPr>
            <a:r>
              <a:rPr lang="pl-PL" dirty="0" smtClean="0"/>
              <a:t>3) wynagrodzenia za świadczenie usług, w tym usług prawniczych lub księgowych;</a:t>
            </a:r>
          </a:p>
          <a:p>
            <a:pPr>
              <a:buNone/>
            </a:pPr>
            <a:r>
              <a:rPr lang="pl-PL" dirty="0" smtClean="0"/>
              <a:t>4) podłączenia do Internetu;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Kwalifikowalność</a:t>
            </a:r>
            <a:r>
              <a:rPr lang="pl-PL" dirty="0" smtClean="0"/>
              <a:t> środków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5) opracowania, druku lub powielenia oraz dystrybucji materiałów informacyjnych lub szkoleniowych, w tym audiowizualnych, dotyczących małego projektu, zakupu lub wynajęcia powierzchni reklamowych, zakupu czasu antenowego oraz zamieszczenia materiałów prasowych w prasie;</a:t>
            </a:r>
          </a:p>
          <a:p>
            <a:pPr>
              <a:buNone/>
            </a:pPr>
            <a:r>
              <a:rPr lang="pl-PL" dirty="0" smtClean="0"/>
              <a:t>6) najmu sal lub innych powierzchni lub </a:t>
            </a:r>
            <a:r>
              <a:rPr lang="pl-PL" dirty="0" err="1" smtClean="0"/>
              <a:t>dzierŜawy</a:t>
            </a:r>
            <a:r>
              <a:rPr lang="pl-PL" dirty="0" smtClean="0"/>
              <a:t> gruntu;</a:t>
            </a:r>
          </a:p>
          <a:p>
            <a:pPr>
              <a:buNone/>
            </a:pPr>
            <a:r>
              <a:rPr lang="pl-PL" dirty="0" smtClean="0"/>
              <a:t>7) zakupu materiałów lub przedmiotów, w tym materiału siewnego lub </a:t>
            </a:r>
            <a:r>
              <a:rPr lang="pl-PL" dirty="0" err="1" smtClean="0"/>
              <a:t>nasadzeniowego</a:t>
            </a:r>
            <a:r>
              <a:rPr lang="pl-PL" dirty="0" smtClean="0"/>
              <a:t> roślin wieloletnich;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Kwalifikowalność</a:t>
            </a:r>
            <a:r>
              <a:rPr lang="pl-PL" dirty="0" smtClean="0"/>
              <a:t> środków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8) zakupu, najmu lub dzierżawy oraz montażu maszyn, urządzeń, narzędzi, wyposażenia, sprzętu lub oprogramowania, z wyłączeniem środków transportu, przy czym koszt zakupu podlega refundacji jedynie w przypadku gdy koszt najmu albo dzierżawy przekraczałby koszt zakupu;</a:t>
            </a:r>
          </a:p>
          <a:p>
            <a:pPr>
              <a:buNone/>
            </a:pPr>
            <a:r>
              <a:rPr lang="pl-PL" dirty="0" smtClean="0"/>
              <a:t>9) organizacji i przeprowadzenia wydarzeń promocyjnych, kulturalnych, rekreacyjnych lub sportowych;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MAŁE PROJEKTY</a:t>
            </a:r>
            <a:endParaRPr lang="pl-PL" dirty="0"/>
          </a:p>
        </p:txBody>
      </p:sp>
      <p:pic>
        <p:nvPicPr>
          <p:cNvPr id="5" name="Symbol zastępczy obrazu 4" descr="cd_projekt30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CO I JAK?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10) wytyczenia lub oznakowania szlaków turystycznych, ścieżek dydaktycznych lub przyrodniczych, w tym pomników przyrody, obiektów małej infrastruktury turystycznej, obiektów historycznych, przyrodniczych, kulturowych lub sakralnych;</a:t>
            </a:r>
          </a:p>
          <a:p>
            <a:r>
              <a:rPr lang="pl-PL" dirty="0" smtClean="0"/>
              <a:t>11) utworzenia lub aktualizacji baz danych, w tym bazy informacji turystycznej;</a:t>
            </a:r>
          </a:p>
          <a:p>
            <a:r>
              <a:rPr lang="pl-PL" dirty="0" smtClean="0"/>
              <a:t>12) tworzenia stron internetowych;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13) upominków lub nagród do łącznej wysokości 5% pozostałych kosztów podlegających refundacji w ramach realizacji małych projektów;</a:t>
            </a:r>
          </a:p>
          <a:p>
            <a:pPr>
              <a:buNone/>
            </a:pPr>
            <a:r>
              <a:rPr lang="pl-PL" dirty="0" smtClean="0"/>
              <a:t>14) wynagrodzenia lub pobytu osób prowadzących szkolenia;</a:t>
            </a:r>
          </a:p>
          <a:p>
            <a:pPr>
              <a:buNone/>
            </a:pPr>
            <a:r>
              <a:rPr lang="pl-PL" dirty="0" smtClean="0"/>
              <a:t>15) podróży lub wyżywienia uczestników szkoleń;</a:t>
            </a:r>
          </a:p>
          <a:p>
            <a:pPr>
              <a:buNone/>
            </a:pPr>
            <a:r>
              <a:rPr lang="pl-PL" dirty="0" smtClean="0"/>
              <a:t>16) noclegu uczestników szkoleń – w przypadku szkoleń trwających co najmniej dwa dni;</a:t>
            </a:r>
          </a:p>
          <a:p>
            <a:pPr>
              <a:buNone/>
            </a:pPr>
            <a:r>
              <a:rPr lang="pl-PL" dirty="0" smtClean="0"/>
              <a:t>17) tłumaczeń, jeżeli osoby prowadzące szkolenia nie posługują się językiem polskim.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ROZPORZĄDZENIA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pl-PL" dirty="0" smtClean="0"/>
              <a:t>Dziennik Ustaw Nr 138 — 7537, Poz. 868 </a:t>
            </a:r>
          </a:p>
          <a:p>
            <a:pPr algn="ctr">
              <a:buNone/>
            </a:pPr>
            <a:r>
              <a:rPr lang="pl-PL" dirty="0" smtClean="0"/>
              <a:t> z </a:t>
            </a:r>
            <a:r>
              <a:rPr lang="pl-PL" dirty="0" err="1" smtClean="0"/>
              <a:t>późn</a:t>
            </a:r>
            <a:r>
              <a:rPr lang="pl-PL" dirty="0" smtClean="0"/>
              <a:t>. zmianami </a:t>
            </a:r>
          </a:p>
          <a:p>
            <a:pPr algn="ctr">
              <a:buNone/>
            </a:pPr>
            <a:r>
              <a:rPr lang="pl-PL" b="1" dirty="0" smtClean="0"/>
              <a:t>ROZPORZĄDZENIE MINISTRA ROLNICTWA I ROZWOJU WSI </a:t>
            </a:r>
          </a:p>
          <a:p>
            <a:pPr algn="ctr">
              <a:buNone/>
            </a:pPr>
            <a:r>
              <a:rPr lang="pl-PL" dirty="0" smtClean="0"/>
              <a:t>z dnia 8 lipca 2008 r. </a:t>
            </a:r>
            <a:r>
              <a:rPr lang="pl-PL" b="1" dirty="0" smtClean="0"/>
              <a:t>w sprawie szczegółowych warunków i trybu przyznawania oraz wypłaty pomocy finansowej w ramach działania „Wdrażanie lokalnych strategii</a:t>
            </a:r>
          </a:p>
          <a:p>
            <a:pPr algn="ctr">
              <a:buNone/>
            </a:pPr>
            <a:r>
              <a:rPr lang="pl-PL" b="1" dirty="0" smtClean="0"/>
              <a:t>rozwoju” objętego Programem Rozwoju Obszarów Wiejskich na lata 2007 – 2013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WAŻNE I PRZYDATNE STRONY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 fontScale="92500" lnSpcReduction="10000"/>
          </a:bodyPr>
          <a:lstStyle/>
          <a:p>
            <a:r>
              <a:rPr lang="pl-PL" dirty="0" smtClean="0">
                <a:solidFill>
                  <a:srgbClr val="00B050"/>
                </a:solidFill>
                <a:hlinkClick r:id="rId2"/>
              </a:rPr>
              <a:t>WWW.WRZOSOWAKRAINA.PL</a:t>
            </a:r>
            <a:r>
              <a:rPr lang="pl-PL" dirty="0" smtClean="0">
                <a:solidFill>
                  <a:srgbClr val="00B050"/>
                </a:solidFill>
              </a:rPr>
              <a:t> </a:t>
            </a:r>
            <a:r>
              <a:rPr lang="pl-PL" dirty="0" smtClean="0"/>
              <a:t>– ZAKŁADKA PROGRAM LEADER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>
                <a:hlinkClick r:id="rId3"/>
              </a:rPr>
              <a:t>WWW.PROW.DOLNYSLASK.PL</a:t>
            </a:r>
            <a:endParaRPr lang="pl-PL" dirty="0" smtClean="0"/>
          </a:p>
          <a:p>
            <a:r>
              <a:rPr lang="pl-PL" dirty="0" smtClean="0">
                <a:hlinkClick r:id="rId4"/>
              </a:rPr>
              <a:t>WWW.UMWD.DOLNYSLASK.PL</a:t>
            </a:r>
            <a:r>
              <a:rPr lang="pl-PL" dirty="0" smtClean="0"/>
              <a:t> – ZAKŁADKA  ROZWÓJ OBSZARÓW WIEJSKICH</a:t>
            </a:r>
          </a:p>
          <a:p>
            <a:endParaRPr lang="pl-PL" dirty="0" smtClean="0"/>
          </a:p>
          <a:p>
            <a:r>
              <a:rPr lang="pl-PL" dirty="0" smtClean="0">
                <a:hlinkClick r:id="rId5"/>
              </a:rPr>
              <a:t>WWW.MINROL.GOV.PL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>
                <a:hlinkClick r:id="rId6"/>
              </a:rPr>
              <a:t>WWW.ISAP.SEJM.GOV.PL</a:t>
            </a:r>
            <a:r>
              <a:rPr lang="pl-PL" dirty="0" smtClean="0"/>
              <a:t> (</a:t>
            </a:r>
            <a:r>
              <a:rPr lang="pl-PL" dirty="0" smtClean="0">
                <a:hlinkClick r:id="rId7"/>
              </a:rPr>
              <a:t>WWW.SEJM.GOV.PL</a:t>
            </a:r>
            <a:r>
              <a:rPr lang="pl-PL" dirty="0" smtClean="0"/>
              <a:t> – ZAKŁADKA PRAWO)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6186502" cy="1752600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rgbClr val="00AC4E"/>
                </a:solidFill>
              </a:rPr>
              <a:t>DZIĘKUJĘ </a:t>
            </a:r>
          </a:p>
          <a:p>
            <a:r>
              <a:rPr lang="pl-PL" b="1" dirty="0" smtClean="0">
                <a:solidFill>
                  <a:srgbClr val="00AC4E"/>
                </a:solidFill>
              </a:rPr>
              <a:t>BARBARA SULMA 500 054 395</a:t>
            </a:r>
          </a:p>
          <a:p>
            <a:r>
              <a:rPr lang="pl-PL" b="1" dirty="0" smtClean="0">
                <a:solidFill>
                  <a:srgbClr val="00AC4E"/>
                </a:solidFill>
              </a:rPr>
              <a:t>EDYTA RZĄSA 693 411 626</a:t>
            </a:r>
          </a:p>
          <a:p>
            <a:r>
              <a:rPr lang="pl-PL" b="1" dirty="0" err="1" smtClean="0">
                <a:solidFill>
                  <a:srgbClr val="00AC4E"/>
                </a:solidFill>
              </a:rPr>
              <a:t>BIURO@WRZOSOWAKRAINA.PL</a:t>
            </a:r>
            <a:endParaRPr lang="pl-PL" b="1" dirty="0">
              <a:solidFill>
                <a:srgbClr val="00AC4E"/>
              </a:solidFill>
            </a:endParaRPr>
          </a:p>
        </p:txBody>
      </p:sp>
      <p:sp>
        <p:nvSpPr>
          <p:cNvPr id="4" name="Podtytuł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i="1" dirty="0" smtClean="0"/>
              <a:t>Projekt współfinansowany ze środków Unii Europejskiej w ramach Osi 4 LEADER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i="1" dirty="0" smtClean="0"/>
              <a:t>Programu Rozwoju Obszarów Wiejskich na lata 2007-2013</a:t>
            </a:r>
          </a:p>
          <a:p>
            <a:pPr algn="ctr"/>
            <a:endParaRPr lang="pl-PL" dirty="0"/>
          </a:p>
        </p:txBody>
      </p:sp>
      <p:pic>
        <p:nvPicPr>
          <p:cNvPr id="5" name="Obraz 4" descr="logo_WK_lg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31613" y="4214818"/>
            <a:ext cx="2463183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MAŁY PROJEKT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TRWA NIE DŁUŻEJ NIŻ DWA LATA I JEST RELIZOWANY NIE WIĘCEJ NIŻ W DÓCH ETAPACH</a:t>
            </a:r>
          </a:p>
          <a:p>
            <a:endParaRPr lang="pl-PL" dirty="0" smtClean="0"/>
          </a:p>
          <a:p>
            <a:r>
              <a:rPr lang="pl-PL" dirty="0" smtClean="0"/>
              <a:t>MIEŚCI SIĘ W PRZEDZIAŁE DOFINANOSWANIA OD 4000 ZŁ – 25 OOO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BENEFICJENCI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osoby fizyczne, które są: </a:t>
            </a:r>
            <a:br>
              <a:rPr lang="pl-PL" dirty="0" smtClean="0"/>
            </a:br>
            <a:r>
              <a:rPr lang="pl-PL" dirty="0" smtClean="0"/>
              <a:t>• obywatelami państwa członkowskiego UE, </a:t>
            </a:r>
            <a:br>
              <a:rPr lang="pl-PL" dirty="0" smtClean="0"/>
            </a:br>
            <a:r>
              <a:rPr lang="pl-PL" dirty="0" smtClean="0"/>
              <a:t>• pełnoletnie, </a:t>
            </a:r>
            <a:br>
              <a:rPr lang="pl-PL" dirty="0" smtClean="0"/>
            </a:br>
            <a:r>
              <a:rPr lang="pl-PL" dirty="0" smtClean="0"/>
              <a:t>• zameldowane na pobyt stały na obszarze objętym LSR, lub wykonujące działalność gospodarczą na tym obszarze. </a:t>
            </a:r>
            <a:br>
              <a:rPr lang="pl-PL" dirty="0" smtClean="0"/>
            </a:br>
            <a:r>
              <a:rPr lang="pl-PL" dirty="0" smtClean="0"/>
              <a:t>osoby prawne albo jednostki organizacyjne nieposiadające osobowości prawnej, którym ustawy przyznają zdolność prawną: </a:t>
            </a:r>
            <a:br>
              <a:rPr lang="pl-PL" dirty="0" smtClean="0"/>
            </a:br>
            <a:r>
              <a:rPr lang="pl-PL" dirty="0" smtClean="0"/>
              <a:t>• działające na podstawie przepisów o stosunku Państwa do Kościoła Katolickiego w Rzeczypospolitej Polskiej, o stosunku Państwa do innych kościołów i związków wyznaniowych oraz o gwarancjach wolności sumienia i wyznania, posiadające siedzibę na obszarze objętym LSR lub prowadzące działalność na obszarze objętym LSR, lub </a:t>
            </a:r>
            <a:br>
              <a:rPr lang="pl-PL" dirty="0" smtClean="0"/>
            </a:br>
            <a:r>
              <a:rPr lang="pl-PL" dirty="0" smtClean="0"/>
              <a:t>• utworzone na podstawie przepisów ustaw, w tym fundacje albo stowarzyszenia, które posiadają siedzibę na obszarze objętym LSR lub prowadzą działalność na tym obszarze. </a:t>
            </a:r>
            <a:br>
              <a:rPr lang="pl-PL" dirty="0" smtClean="0"/>
            </a:b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DOFINANSOWANIA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 smtClean="0"/>
              <a:t>Wysokość pomocy nie może przekroczyć 70% kosztów kwalifikowanych i nie więcej niż 25 000 zł na jeden mały projekt. </a:t>
            </a:r>
          </a:p>
          <a:p>
            <a:r>
              <a:rPr lang="pl-PL" sz="2000" dirty="0" smtClean="0"/>
              <a:t>Poziom dofinansowania dla danego beneficjenta nie może przekroczyć w okresie programowania kwoty 100 000 zł. </a:t>
            </a:r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  <p:pic>
        <p:nvPicPr>
          <p:cNvPr id="5" name="Obraz 4" descr="sakwabrown_2929_140x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786190"/>
            <a:ext cx="1895934" cy="2214578"/>
          </a:xfrm>
          <a:prstGeom prst="rect">
            <a:avLst/>
          </a:prstGeom>
        </p:spPr>
      </p:pic>
      <p:pic>
        <p:nvPicPr>
          <p:cNvPr id="6" name="Obraz 5" descr="sakwabrown_2929_140x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857628"/>
            <a:ext cx="1895934" cy="2214578"/>
          </a:xfrm>
          <a:prstGeom prst="rect">
            <a:avLst/>
          </a:prstGeom>
        </p:spPr>
      </p:pic>
      <p:pic>
        <p:nvPicPr>
          <p:cNvPr id="7" name="Obraz 6" descr="sakwabrown_2929_140x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3786190"/>
            <a:ext cx="1895934" cy="2214578"/>
          </a:xfrm>
          <a:prstGeom prst="rect">
            <a:avLst/>
          </a:prstGeom>
        </p:spPr>
      </p:pic>
      <p:pic>
        <p:nvPicPr>
          <p:cNvPr id="8" name="Obraz 7" descr="sakwabrown_2929_140x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3786190"/>
            <a:ext cx="1895934" cy="2214578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857224" y="4857760"/>
            <a:ext cx="1000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100 %</a:t>
            </a:r>
            <a:endParaRPr lang="pl-PL" sz="2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786050" y="4572008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70% refundowanych</a:t>
            </a:r>
            <a:endParaRPr lang="pl-PL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5000628" y="5143512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20% </a:t>
            </a:r>
            <a:r>
              <a:rPr lang="pl-PL" b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śr</a:t>
            </a:r>
            <a:r>
              <a:rPr lang="pl-PL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 własne</a:t>
            </a:r>
            <a:endParaRPr lang="pl-PL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7143768" y="4286256"/>
            <a:ext cx="1357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10 % własna praca i sprzęt</a:t>
            </a:r>
            <a:endParaRPr lang="pl-PL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MAŁE PRIJEKTY</a:t>
            </a:r>
            <a:endParaRPr lang="pl-PL" dirty="0"/>
          </a:p>
        </p:txBody>
      </p:sp>
      <p:pic>
        <p:nvPicPr>
          <p:cNvPr id="5" name="Symbol zastępczy obrazu 4" descr="2396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NA CO?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ZAKRES POMOCY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1. </a:t>
            </a:r>
            <a:r>
              <a:rPr lang="pl-PL" b="1" dirty="0" smtClean="0">
                <a:solidFill>
                  <a:srgbClr val="00B050"/>
                </a:solidFill>
              </a:rPr>
              <a:t>podnoszenie świadomości społeczności lokalnej, w tym przez organizację szkoleń i innych przedsięwzięć o charakterze edukacyjnym i warsztatowym dla podmiotów z obszaru objętego LSR</a:t>
            </a:r>
            <a:r>
              <a:rPr lang="pl-PL" dirty="0" smtClean="0"/>
              <a:t>, innych niż realizowane w ramach działania, o którym mowa w art. 5 ust. 1 </a:t>
            </a:r>
            <a:r>
              <a:rPr lang="pl-PL" dirty="0" err="1" smtClean="0"/>
              <a:t>pkt</a:t>
            </a:r>
            <a:r>
              <a:rPr lang="pl-PL" dirty="0" smtClean="0"/>
              <a:t> 1 ustawy z dnia 7 marca 2007r. o wspieraniu rozwoju obszarów wiejskich z udziałem środków Europejskiego Funduszu Rolnego na Rzecz Rozwoju Obszarów Wiejskich;</a:t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2. podnoszenie jakości życia społeczności lokalnej na obszarze objętym LSR, w tym przez: </a:t>
            </a:r>
            <a:br>
              <a:rPr lang="pl-PL" dirty="0" smtClean="0"/>
            </a:br>
            <a:r>
              <a:rPr lang="pl-PL" dirty="0" smtClean="0"/>
              <a:t>a. udostępnianie urządzeń i sprzętu komputerowego, w tym urządzeń i sprzętu umożliwiającego dostęp do Internetu, </a:t>
            </a:r>
            <a:br>
              <a:rPr lang="pl-PL" dirty="0" smtClean="0"/>
            </a:br>
            <a:r>
              <a:rPr lang="pl-PL" dirty="0" smtClean="0"/>
              <a:t>b. organizację imprez kulturalnych, rekreacyjnych lub sportowych; </a:t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256</TotalTime>
  <Words>1481</Words>
  <Application>Microsoft Office PowerPoint</Application>
  <PresentationFormat>Pokaz na ekranie (4:3)</PresentationFormat>
  <Paragraphs>239</Paragraphs>
  <Slides>35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36" baseType="lpstr">
      <vt:lpstr>Wielkomiejski</vt:lpstr>
      <vt:lpstr>MAŁE PROJEKTY</vt:lpstr>
      <vt:lpstr>PLAN SPOTKANIA</vt:lpstr>
      <vt:lpstr>MAŁE PROJEKTY</vt:lpstr>
      <vt:lpstr>MAŁY PROJEKT</vt:lpstr>
      <vt:lpstr>BENEFICJENCI</vt:lpstr>
      <vt:lpstr>POZIOM DOFINANSOWANIA</vt:lpstr>
      <vt:lpstr>MAŁE PRIJEKTY</vt:lpstr>
      <vt:lpstr>ZAKRES POMOCY </vt:lpstr>
      <vt:lpstr>Slajd 9</vt:lpstr>
      <vt:lpstr>Slajd 10</vt:lpstr>
      <vt:lpstr>Turystyka i rekreacja</vt:lpstr>
      <vt:lpstr>Dziedzictwo przyrodnicze, kulturowe, historyczne</vt:lpstr>
      <vt:lpstr>Produkty lokalne, energia odnawialna</vt:lpstr>
      <vt:lpstr>Zasady składania wniosków do LGD</vt:lpstr>
      <vt:lpstr>HARMANORGAM OGŁASZANIA NABORU WNIOSKÓW</vt:lpstr>
      <vt:lpstr>PULA ŚRODKÓW, PLANOWANA ILOŚC OPERACJI WYBRANYCH DO DOFINANSOWANIA</vt:lpstr>
      <vt:lpstr>SREDNIA WARTOŚĆ POMOCY</vt:lpstr>
      <vt:lpstr>MAŁE PROJEKTY </vt:lpstr>
      <vt:lpstr>ZGODNOŚĆ OPERACJI Z LSR</vt:lpstr>
      <vt:lpstr>Czy realizacja projektu / operacji przyczyni się do osiągnięcia celów ogólnych LSR?</vt:lpstr>
      <vt:lpstr>2. Czy realizacja projektu / operacji przyczyni się do osiągnięcia celów szczegółowych LSR? </vt:lpstr>
      <vt:lpstr>. Czy realizacja projektu / operacji jest zgodna z przedsięwzięciami zaplanowanymi w LSR?</vt:lpstr>
      <vt:lpstr>Procedury wyboru operacji wg lokalnych kryteriów wyboru </vt:lpstr>
      <vt:lpstr>Kryteria wyboru dla działania  MAŁE PROJEKTY</vt:lpstr>
      <vt:lpstr>Slajd 25</vt:lpstr>
      <vt:lpstr>KRTERIA WYBORU</vt:lpstr>
      <vt:lpstr>Koszty podlegające refundacji w ramach realizacji małych projektów</vt:lpstr>
      <vt:lpstr>Kwalifikowalność środków</vt:lpstr>
      <vt:lpstr>Kwalifikowalność środków</vt:lpstr>
      <vt:lpstr>Slajd 30</vt:lpstr>
      <vt:lpstr>Slajd 31</vt:lpstr>
      <vt:lpstr>ROZPORZĄDZENIA</vt:lpstr>
      <vt:lpstr>WAŻNE I PRZYDATNE STRONY </vt:lpstr>
      <vt:lpstr>Projekt współfinansowany ze środków Unii Europejskiej w ramach Osi 4 LEADER Programu Rozwoju Obszarów Wiejskich na lata 2007-2013 </vt:lpstr>
      <vt:lpstr>Slajd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MAŁE PROJEKTY</dc:title>
  <dc:creator>Edyta Rząsa</dc:creator>
  <cp:lastModifiedBy>Edyta Rząsa</cp:lastModifiedBy>
  <cp:revision>20</cp:revision>
  <dcterms:created xsi:type="dcterms:W3CDTF">2009-09-09T10:32:03Z</dcterms:created>
  <dcterms:modified xsi:type="dcterms:W3CDTF">2009-09-14T08:42:21Z</dcterms:modified>
</cp:coreProperties>
</file>