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394" r:id="rId2"/>
    <p:sldId id="567" r:id="rId3"/>
    <p:sldId id="569" r:id="rId4"/>
    <p:sldId id="568" r:id="rId5"/>
    <p:sldId id="570" r:id="rId6"/>
    <p:sldId id="571" r:id="rId7"/>
    <p:sldId id="511" r:id="rId8"/>
  </p:sldIdLst>
  <p:sldSz cx="9144000" cy="6858000" type="screen4x3"/>
  <p:notesSz cx="6797675" cy="9926638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C05350"/>
    <a:srgbClr val="9B3937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684" autoAdjust="0"/>
    <p:restoredTop sz="86381" autoAdjust="0"/>
  </p:normalViewPr>
  <p:slideViewPr>
    <p:cSldViewPr>
      <p:cViewPr varScale="1">
        <p:scale>
          <a:sx n="122" d="100"/>
          <a:sy n="122" d="100"/>
        </p:scale>
        <p:origin x="90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1098" y="0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>
                <a:latin typeface="Arial" charset="0"/>
              </a:defRPr>
            </a:lvl1pPr>
          </a:lstStyle>
          <a:p>
            <a:pPr>
              <a:defRPr/>
            </a:pPr>
            <a:fld id="{4C343EAC-ED66-4E31-86FF-713202AA9F04}" type="datetimeFigureOut">
              <a:rPr lang="pl-PL"/>
              <a:pPr>
                <a:defRPr/>
              </a:pPr>
              <a:t>2017-06-26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8242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1098" y="9428242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>
                <a:latin typeface="Arial" charset="0"/>
              </a:defRPr>
            </a:lvl1pPr>
          </a:lstStyle>
          <a:p>
            <a:pPr>
              <a:defRPr/>
            </a:pPr>
            <a:fld id="{E6436905-204E-4BE8-A027-980370DEB3D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398754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1098" y="0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>
                <a:latin typeface="Arial" charset="0"/>
              </a:defRPr>
            </a:lvl1pPr>
          </a:lstStyle>
          <a:p>
            <a:pPr>
              <a:defRPr/>
            </a:pPr>
            <a:fld id="{6C4F105D-500A-4C1E-AD48-D90BE16A558F}" type="datetimeFigureOut">
              <a:rPr lang="pl-PL"/>
              <a:pPr>
                <a:defRPr/>
              </a:pPr>
              <a:t>2017-06-26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 smtClean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606" y="4714122"/>
            <a:ext cx="5438464" cy="44680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242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1098" y="9428242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>
                <a:latin typeface="Arial" charset="0"/>
              </a:defRPr>
            </a:lvl1pPr>
          </a:lstStyle>
          <a:p>
            <a:pPr>
              <a:defRPr/>
            </a:pPr>
            <a:fld id="{9E88C8EF-9FD2-44B3-B863-1B77502882A5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398572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gi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gif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6" descr="Kasia z wysypką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az 7" descr="Leader 07-1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00513" y="5224463"/>
            <a:ext cx="942975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az 8" descr="MRiRW[1].jpg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3663" y="5259388"/>
            <a:ext cx="987425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 descr="E:\Moje obrazy\Logotypy\Europe.jpg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03350" y="5259388"/>
            <a:ext cx="1325563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42844" y="1357298"/>
            <a:ext cx="8858312" cy="2286016"/>
          </a:xfrm>
        </p:spPr>
        <p:txBody>
          <a:bodyPr>
            <a:normAutofit/>
          </a:bodyPr>
          <a:lstStyle>
            <a:lvl1pPr>
              <a:defRPr sz="4800" b="1"/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57290" y="5715016"/>
            <a:ext cx="6400800" cy="60959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00206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Kliknij, aby edytować styl wzorca podtytułu</a:t>
            </a:r>
            <a:endParaRPr lang="pl-PL" dirty="0"/>
          </a:p>
        </p:txBody>
      </p:sp>
      <p:sp>
        <p:nvSpPr>
          <p:cNvPr id="13" name="Symbol zastępczy tekstu 12"/>
          <p:cNvSpPr>
            <a:spLocks noGrp="1"/>
          </p:cNvSpPr>
          <p:nvPr>
            <p:ph type="body" sz="quarter" idx="13"/>
          </p:nvPr>
        </p:nvSpPr>
        <p:spPr>
          <a:xfrm>
            <a:off x="142844" y="3786190"/>
            <a:ext cx="8858312" cy="1000132"/>
          </a:xfrm>
        </p:spPr>
        <p:txBody>
          <a:bodyPr/>
          <a:lstStyle>
            <a:lvl1pPr algn="ctr">
              <a:buNone/>
              <a:defRPr sz="2000"/>
            </a:lvl1pPr>
            <a:lvl5pPr>
              <a:buNone/>
              <a:defRPr/>
            </a:lvl5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  <p:sp>
        <p:nvSpPr>
          <p:cNvPr id="9" name="Symbol zastępczy daty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B30A78-E5E0-432A-A125-09A09E9CD3A9}" type="datetimeFigureOut">
              <a:rPr lang="pl-PL"/>
              <a:pPr>
                <a:defRPr/>
              </a:pPr>
              <a:t>2017-06-26</a:t>
            </a:fld>
            <a:endParaRPr lang="pl-PL"/>
          </a:p>
        </p:txBody>
      </p:sp>
      <p:sp>
        <p:nvSpPr>
          <p:cNvPr id="10" name="Symbol zastępczy stopki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1" name="Symbol zastępczy numeru slajdu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B4B182-A512-4CFE-B7FA-88676D724840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53EFCB-6C6A-4B8C-8B19-2101C4722830}" type="datetimeFigureOut">
              <a:rPr lang="pl-PL"/>
              <a:pPr>
                <a:defRPr/>
              </a:pPr>
              <a:t>2017-06-26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B693B2-BF85-4863-B949-264EF9E4EA8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l-PL" noProof="0" smtClean="0"/>
              <a:t>Kliknij ikonę, aby dodać obraz</a:t>
            </a:r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BCD74C-6A4F-4A2C-8173-1E260840316A}" type="datetimeFigureOut">
              <a:rPr lang="pl-PL"/>
              <a:pPr>
                <a:defRPr/>
              </a:pPr>
              <a:t>2017-06-26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8F4E26-6D2E-4C4E-9903-CFDD9A28B24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50CC1E-5B61-4B7E-B01B-336649133A87}" type="datetimeFigureOut">
              <a:rPr lang="pl-PL"/>
              <a:pPr>
                <a:defRPr/>
              </a:pPr>
              <a:t>2017-06-26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70BE03-8137-40B7-B4C3-59EEE04283CD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7F0046-A155-4927-B72C-01B2004813C7}" type="datetimeFigureOut">
              <a:rPr lang="pl-PL"/>
              <a:pPr>
                <a:defRPr/>
              </a:pPr>
              <a:t>2017-06-26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87034E-339C-4FE5-A99B-ACCD1CFBB432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6" descr="end.JPG"/>
          <p:cNvPicPr>
            <a:picLocks noChangeAspect="1"/>
          </p:cNvPicPr>
          <p:nvPr userDrawn="1"/>
        </p:nvPicPr>
        <p:blipFill>
          <a:blip r:embed="rId2" cstate="print"/>
          <a:srcRect r="6667"/>
          <a:stretch>
            <a:fillRect/>
          </a:stretch>
        </p:blipFill>
        <p:spPr bwMode="auto">
          <a:xfrm>
            <a:off x="0" y="0"/>
            <a:ext cx="10001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895600"/>
            <a:ext cx="6400800" cy="1752600"/>
          </a:xfrm>
        </p:spPr>
        <p:txBody>
          <a:bodyPr/>
          <a:lstStyle>
            <a:lvl1pPr marL="0" indent="0" algn="ctr">
              <a:buFont typeface="Wingdings" pitchFamily="8" charset="2"/>
              <a:buNone/>
              <a:defRPr>
                <a:solidFill>
                  <a:srgbClr val="006666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863600" y="1393825"/>
            <a:ext cx="7594600" cy="1044575"/>
          </a:xfrm>
        </p:spPr>
        <p:txBody>
          <a:bodyPr/>
          <a:lstStyle>
            <a:lvl1pPr>
              <a:defRPr>
                <a:solidFill>
                  <a:srgbClr val="00666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iec/Podziękowan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6" descr="Leader baner.jpg"/>
          <p:cNvPicPr>
            <a:picLocks noChangeAspect="1"/>
          </p:cNvPicPr>
          <p:nvPr userDrawn="1"/>
        </p:nvPicPr>
        <p:blipFill>
          <a:blip r:embed="rId2" cstate="print"/>
          <a:srcRect r="1657"/>
          <a:stretch>
            <a:fillRect/>
          </a:stretch>
        </p:blipFill>
        <p:spPr bwMode="auto">
          <a:xfrm>
            <a:off x="0" y="0"/>
            <a:ext cx="1143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285852" y="5572140"/>
            <a:ext cx="7534620" cy="785818"/>
          </a:xfrm>
        </p:spPr>
        <p:txBody>
          <a:bodyPr>
            <a:normAutofit/>
          </a:bodyPr>
          <a:lstStyle>
            <a:lvl1pPr>
              <a:defRPr sz="4800" b="1"/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12" name="Symbol zastępczy obrazu 11"/>
          <p:cNvSpPr>
            <a:spLocks noGrp="1"/>
          </p:cNvSpPr>
          <p:nvPr>
            <p:ph type="pic" sz="quarter" idx="13"/>
          </p:nvPr>
        </p:nvSpPr>
        <p:spPr>
          <a:xfrm>
            <a:off x="1428728" y="285728"/>
            <a:ext cx="7429552" cy="5072098"/>
          </a:xfrm>
        </p:spPr>
        <p:txBody>
          <a:bodyPr/>
          <a:lstStyle/>
          <a:p>
            <a:pPr lvl="0"/>
            <a:endParaRPr lang="pl-PL" noProof="0"/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85EBAF-63FA-4226-A9CB-400CB51A1D1F}" type="datetimeFigureOut">
              <a:rPr lang="pl-PL"/>
              <a:pPr>
                <a:defRPr/>
              </a:pPr>
              <a:t>2017-06-26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29550D-2CBB-4C93-B703-D10B784E7734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6" descr="Leader baner.jpg"/>
          <p:cNvPicPr>
            <a:picLocks noChangeAspect="1"/>
          </p:cNvPicPr>
          <p:nvPr/>
        </p:nvPicPr>
        <p:blipFill>
          <a:blip r:embed="rId2" cstate="print"/>
          <a:srcRect r="1657"/>
          <a:stretch>
            <a:fillRect/>
          </a:stretch>
        </p:blipFill>
        <p:spPr bwMode="auto">
          <a:xfrm>
            <a:off x="0" y="0"/>
            <a:ext cx="1143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14414" y="71414"/>
            <a:ext cx="7858180" cy="1346224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285852" y="1571612"/>
            <a:ext cx="7678636" cy="4786346"/>
          </a:xfrm>
        </p:spPr>
        <p:txBody>
          <a:bodyPr>
            <a:normAutofit/>
          </a:bodyPr>
          <a:lstStyle>
            <a:lvl1pPr>
              <a:buFontTx/>
              <a:buBlip>
                <a:blip r:embed="rId3"/>
              </a:buBlip>
              <a:defRPr/>
            </a:lvl1pPr>
            <a:lvl2pPr>
              <a:buFontTx/>
              <a:buBlip>
                <a:blip r:embed="rId4"/>
              </a:buBlip>
              <a:defRPr/>
            </a:lvl2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6AAC4-C988-4139-BA49-63CE92B8F485}" type="datetimeFigureOut">
              <a:rPr lang="pl-PL"/>
              <a:pPr>
                <a:defRPr/>
              </a:pPr>
              <a:t>2017-06-26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F2A1AA-4719-4106-B266-0998100D3F5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 bez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6" descr="Leader baner.jpg"/>
          <p:cNvPicPr>
            <a:picLocks noChangeAspect="1"/>
          </p:cNvPicPr>
          <p:nvPr/>
        </p:nvPicPr>
        <p:blipFill>
          <a:blip r:embed="rId2" cstate="print"/>
          <a:srcRect r="1657"/>
          <a:stretch>
            <a:fillRect/>
          </a:stretch>
        </p:blipFill>
        <p:spPr bwMode="auto">
          <a:xfrm>
            <a:off x="0" y="0"/>
            <a:ext cx="1143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14414" y="71414"/>
            <a:ext cx="7858180" cy="1346224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285852" y="1571612"/>
            <a:ext cx="7643866" cy="4786346"/>
          </a:xfrm>
        </p:spPr>
        <p:txBody>
          <a:bodyPr>
            <a:normAutofit/>
          </a:bodyPr>
          <a:lstStyle>
            <a:lvl1pPr>
              <a:buFontTx/>
              <a:buBlip>
                <a:blip r:embed="rId3"/>
              </a:buBlip>
              <a:defRPr/>
            </a:lvl1pPr>
            <a:lvl2pPr>
              <a:buFontTx/>
              <a:buBlip>
                <a:blip r:embed="rId4"/>
              </a:buBlip>
              <a:defRPr/>
            </a:lvl2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CBECD2-39C7-411E-9183-0800A2E38CA1}" type="datetimeFigureOut">
              <a:rPr lang="pl-PL"/>
              <a:pPr>
                <a:defRPr/>
              </a:pPr>
              <a:t>2017-06-26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056F38-1C97-42B7-AC53-534819A2F601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6" descr="Leader baner.jpg"/>
          <p:cNvPicPr>
            <a:picLocks noChangeAspect="1"/>
          </p:cNvPicPr>
          <p:nvPr userDrawn="1"/>
        </p:nvPicPr>
        <p:blipFill>
          <a:blip r:embed="rId2" cstate="print"/>
          <a:srcRect r="1657"/>
          <a:stretch>
            <a:fillRect/>
          </a:stretch>
        </p:blipFill>
        <p:spPr bwMode="auto">
          <a:xfrm>
            <a:off x="0" y="0"/>
            <a:ext cx="1143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14414" y="142852"/>
            <a:ext cx="7772400" cy="707886"/>
          </a:xfrm>
        </p:spPr>
        <p:txBody>
          <a:bodyPr anchor="b">
            <a:normAutofit/>
          </a:bodyPr>
          <a:lstStyle>
            <a:lvl1pPr algn="ctr">
              <a:defRPr sz="4000" b="1" cap="all">
                <a:solidFill>
                  <a:srgbClr val="0070C0"/>
                </a:solidFill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214414" y="1857364"/>
            <a:ext cx="7772400" cy="857256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  <p:sp>
        <p:nvSpPr>
          <p:cNvPr id="10" name="Symbol zastępczy obrazu 9"/>
          <p:cNvSpPr>
            <a:spLocks noGrp="1"/>
          </p:cNvSpPr>
          <p:nvPr>
            <p:ph type="pic" sz="quarter" idx="13"/>
          </p:nvPr>
        </p:nvSpPr>
        <p:spPr>
          <a:xfrm>
            <a:off x="1214414" y="2786058"/>
            <a:ext cx="7786742" cy="3571900"/>
          </a:xfrm>
        </p:spPr>
        <p:txBody>
          <a:bodyPr/>
          <a:lstStyle/>
          <a:p>
            <a:pPr lvl="0"/>
            <a:endParaRPr lang="pl-PL" noProof="0" dirty="0"/>
          </a:p>
        </p:txBody>
      </p:sp>
      <p:sp>
        <p:nvSpPr>
          <p:cNvPr id="6" name="Symbol zastępczy daty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5A9284-A911-43BD-8F67-37E812E91A48}" type="datetimeFigureOut">
              <a:rPr lang="pl-PL"/>
              <a:pPr>
                <a:defRPr/>
              </a:pPr>
              <a:t>2017-06-26</a:t>
            </a:fld>
            <a:endParaRPr lang="pl-PL"/>
          </a:p>
        </p:txBody>
      </p:sp>
      <p:sp>
        <p:nvSpPr>
          <p:cNvPr id="7" name="Symbol zastępczy stopki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6A362C-6F43-4313-90FF-0C2718F1AF44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6" descr="Leader baner.jpg"/>
          <p:cNvPicPr>
            <a:picLocks noChangeAspect="1"/>
          </p:cNvPicPr>
          <p:nvPr userDrawn="1"/>
        </p:nvPicPr>
        <p:blipFill>
          <a:blip r:embed="rId2" cstate="print"/>
          <a:srcRect r="1657"/>
          <a:stretch>
            <a:fillRect/>
          </a:stretch>
        </p:blipFill>
        <p:spPr bwMode="auto">
          <a:xfrm>
            <a:off x="0" y="0"/>
            <a:ext cx="1143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285852" y="1571612"/>
            <a:ext cx="3714776" cy="4786346"/>
          </a:xfrm>
          <a:ln w="25400">
            <a:solidFill>
              <a:schemeClr val="accent1"/>
            </a:solidFill>
          </a:ln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4" y="1571612"/>
            <a:ext cx="3714776" cy="4786346"/>
          </a:xfrm>
          <a:ln w="25400">
            <a:solidFill>
              <a:schemeClr val="accent1"/>
            </a:solidFill>
          </a:ln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214414" y="71414"/>
            <a:ext cx="7858180" cy="1346224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6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A15133-3EB0-40A4-9218-45D0852EBE10}" type="datetimeFigureOut">
              <a:rPr lang="pl-PL"/>
              <a:pPr>
                <a:defRPr/>
              </a:pPr>
              <a:t>2017-06-26</a:t>
            </a:fld>
            <a:endParaRPr lang="pl-PL"/>
          </a:p>
        </p:txBody>
      </p:sp>
      <p:sp>
        <p:nvSpPr>
          <p:cNvPr id="7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A6B68F-352E-4AEC-87C7-831C72F13390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92B09-74A7-47EA-821C-9C0C4C0589CC}" type="datetimeFigureOut">
              <a:rPr lang="pl-PL"/>
              <a:pPr>
                <a:defRPr/>
              </a:pPr>
              <a:t>2017-06-26</a:t>
            </a:fld>
            <a:endParaRPr lang="pl-PL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59E863-25C4-4D78-8490-35B078F5781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6" descr="Leader baner.jpg"/>
          <p:cNvPicPr>
            <a:picLocks noChangeAspect="1"/>
          </p:cNvPicPr>
          <p:nvPr userDrawn="1"/>
        </p:nvPicPr>
        <p:blipFill>
          <a:blip r:embed="rId2" cstate="print"/>
          <a:srcRect r="1657"/>
          <a:stretch>
            <a:fillRect/>
          </a:stretch>
        </p:blipFill>
        <p:spPr bwMode="auto">
          <a:xfrm>
            <a:off x="0" y="0"/>
            <a:ext cx="1143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ytuł 1"/>
          <p:cNvSpPr>
            <a:spLocks noGrp="1"/>
          </p:cNvSpPr>
          <p:nvPr>
            <p:ph type="title"/>
          </p:nvPr>
        </p:nvSpPr>
        <p:spPr>
          <a:xfrm>
            <a:off x="1214414" y="71414"/>
            <a:ext cx="7858180" cy="1346224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65DCBA-0EFE-479F-9040-12ECA7641ABC}" type="datetimeFigureOut">
              <a:rPr lang="pl-PL"/>
              <a:pPr>
                <a:defRPr/>
              </a:pPr>
              <a:t>2017-06-26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5184D3-374F-41B6-901D-F486214CC7D4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43A79E-810F-4F56-9F1C-80303CE3184C}" type="datetimeFigureOut">
              <a:rPr lang="pl-PL"/>
              <a:pPr>
                <a:defRPr/>
              </a:pPr>
              <a:t>2017-06-26</a:t>
            </a:fld>
            <a:endParaRPr lang="pl-PL"/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4E100D-2B49-444E-B401-C053A8D0F0E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20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1428750" y="274638"/>
            <a:ext cx="72580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dirty="0" smtClean="0"/>
              <a:t>Kliknij, aby edytować styl</a:t>
            </a:r>
          </a:p>
        </p:txBody>
      </p:sp>
      <p:sp>
        <p:nvSpPr>
          <p:cNvPr id="1027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1500188" y="1600200"/>
            <a:ext cx="718661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34021A2-64C3-4960-A329-3E5BE1F4B0A9}" type="datetimeFigureOut">
              <a:rPr lang="pl-PL"/>
              <a:pPr>
                <a:defRPr/>
              </a:pPr>
              <a:t>2017-06-26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14D18D3-CE40-479C-98F2-BB182C5B85B2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01" r:id="rId1"/>
    <p:sldLayoutId id="2147485302" r:id="rId2"/>
    <p:sldLayoutId id="2147485303" r:id="rId3"/>
    <p:sldLayoutId id="2147485304" r:id="rId4"/>
    <p:sldLayoutId id="2147485305" r:id="rId5"/>
    <p:sldLayoutId id="2147485306" r:id="rId6"/>
    <p:sldLayoutId id="2147485295" r:id="rId7"/>
    <p:sldLayoutId id="2147485307" r:id="rId8"/>
    <p:sldLayoutId id="2147485296" r:id="rId9"/>
    <p:sldLayoutId id="2147485297" r:id="rId10"/>
    <p:sldLayoutId id="2147485298" r:id="rId11"/>
    <p:sldLayoutId id="2147485299" r:id="rId12"/>
    <p:sldLayoutId id="2147485300" r:id="rId13"/>
    <p:sldLayoutId id="2147485308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C000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C00000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C00000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C00000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C00000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C00000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C00000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C00000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C00000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6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Blip>
          <a:blip r:embed="rId18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Blip>
          <a:blip r:embed="rId19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Blip>
          <a:blip r:embed="rId20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Ewaluacja LSR</a:t>
            </a:r>
          </a:p>
        </p:txBody>
      </p:sp>
      <p:sp>
        <p:nvSpPr>
          <p:cNvPr id="4" name="Podtytuł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0244" name="Symbol zastępczy tekstu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 smtClean="0"/>
              <a:t/>
            </a:r>
            <a:br>
              <a:rPr lang="pl-PL" smtClean="0"/>
            </a:br>
            <a:r>
              <a:rPr lang="pl-PL" smtClean="0"/>
              <a:t>Departament Rozwoju Obszarów Wiejskich</a:t>
            </a:r>
            <a:br>
              <a:rPr lang="pl-PL" smtClean="0"/>
            </a:br>
            <a:r>
              <a:rPr lang="pl-PL" smtClean="0"/>
              <a:t>Ministerstwo Rolnictwa i Rozwoju Wsi</a:t>
            </a:r>
            <a:endParaRPr lang="pl-PL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Ewaluacja LSR</a:t>
            </a:r>
            <a:endParaRPr lang="pl-PL" dirty="0"/>
          </a:p>
        </p:txBody>
      </p:sp>
      <p:sp>
        <p:nvSpPr>
          <p:cNvPr id="6" name="Symbol zastępczy zawartości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Doświadczenia z okresu programowania 2007-2013</a:t>
            </a:r>
          </a:p>
          <a:p>
            <a:pPr marL="0" indent="0">
              <a:buNone/>
            </a:pPr>
            <a:endParaRPr lang="pl-PL" dirty="0" smtClean="0"/>
          </a:p>
          <a:p>
            <a:r>
              <a:rPr lang="pl-PL" dirty="0" smtClean="0"/>
              <a:t>Wyniki raportu „</a:t>
            </a:r>
            <a:r>
              <a:rPr lang="pl-PL" cap="small" dirty="0" smtClean="0"/>
              <a:t>Ocena </a:t>
            </a:r>
            <a:r>
              <a:rPr lang="pl-PL" cap="small" dirty="0"/>
              <a:t>systemów monitorowania i ewaluacji </a:t>
            </a:r>
            <a:r>
              <a:rPr lang="pl-PL" cap="small" dirty="0" smtClean="0"/>
              <a:t>LSR…”</a:t>
            </a:r>
            <a:endParaRPr lang="pl-PL" dirty="0" smtClean="0"/>
          </a:p>
          <a:p>
            <a:pPr marL="0" indent="0">
              <a:buNone/>
            </a:pPr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1004993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Ewaluacja LSR 2014-2020</a:t>
            </a:r>
            <a:endParaRPr lang="pl-PL" dirty="0"/>
          </a:p>
        </p:txBody>
      </p:sp>
      <p:sp>
        <p:nvSpPr>
          <p:cNvPr id="6" name="Symbol zastępczy zawartości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On-</a:t>
            </a:r>
            <a:r>
              <a:rPr lang="pl-PL" dirty="0" err="1" smtClean="0"/>
              <a:t>going</a:t>
            </a:r>
            <a:r>
              <a:rPr lang="pl-PL" dirty="0" smtClean="0"/>
              <a:t> (bieżąca) –warsztat refleksyjny</a:t>
            </a:r>
          </a:p>
          <a:p>
            <a:pPr marL="0" indent="0">
              <a:buNone/>
            </a:pPr>
            <a:endParaRPr lang="pl-PL" dirty="0" smtClean="0"/>
          </a:p>
          <a:p>
            <a:r>
              <a:rPr lang="pl-PL" dirty="0" smtClean="0"/>
              <a:t>Ex-post –ewaluacja zewnętrzna</a:t>
            </a:r>
          </a:p>
          <a:p>
            <a:pPr marL="0" indent="0">
              <a:buNone/>
            </a:pPr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3657529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Warsztat refleksyjny</a:t>
            </a:r>
            <a:endParaRPr lang="pl-PL" dirty="0"/>
          </a:p>
        </p:txBody>
      </p:sp>
      <p:sp>
        <p:nvSpPr>
          <p:cNvPr id="6" name="Symbol zastępczy zawartości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Raz w roku</a:t>
            </a:r>
          </a:p>
          <a:p>
            <a:r>
              <a:rPr lang="pl-PL" dirty="0" smtClean="0"/>
              <a:t>Wyniki/rekomendacje w sprawozdaniu rocznym</a:t>
            </a:r>
          </a:p>
          <a:p>
            <a:r>
              <a:rPr lang="pl-PL" dirty="0" smtClean="0"/>
              <a:t>Dyskusja (pracownicy, Rada, Zarząd)</a:t>
            </a:r>
          </a:p>
          <a:p>
            <a:r>
              <a:rPr lang="pl-PL" dirty="0" smtClean="0"/>
              <a:t>Fakultatywnie –przedstawiciel SW, inne </a:t>
            </a:r>
            <a:r>
              <a:rPr lang="pl-PL" dirty="0" err="1" smtClean="0"/>
              <a:t>LGDy</a:t>
            </a:r>
            <a:endParaRPr lang="pl-PL" dirty="0" smtClean="0"/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125598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Warsztat refleksyjny</a:t>
            </a:r>
            <a:endParaRPr lang="pl-PL" dirty="0"/>
          </a:p>
        </p:txBody>
      </p:sp>
      <p:sp>
        <p:nvSpPr>
          <p:cNvPr id="6" name="Symbol zastępczy zawartości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dirty="0" smtClean="0"/>
              <a:t>Dyskusja nt.:</a:t>
            </a:r>
          </a:p>
          <a:p>
            <a:r>
              <a:rPr lang="pl-PL" dirty="0"/>
              <a:t>realizacji </a:t>
            </a:r>
            <a:r>
              <a:rPr lang="pl-PL" dirty="0" smtClean="0"/>
              <a:t>finansowej i cele </a:t>
            </a:r>
            <a:r>
              <a:rPr lang="pl-PL" dirty="0"/>
              <a:t>LSR </a:t>
            </a:r>
            <a:endParaRPr lang="pl-PL" dirty="0" smtClean="0"/>
          </a:p>
          <a:p>
            <a:r>
              <a:rPr lang="pl-PL" dirty="0"/>
              <a:t>funkcjonowania LGD i biura </a:t>
            </a:r>
            <a:endParaRPr lang="pl-PL" dirty="0" smtClean="0"/>
          </a:p>
          <a:p>
            <a:r>
              <a:rPr lang="pl-PL" dirty="0"/>
              <a:t>sytuacji społeczno-gospodarczej </a:t>
            </a:r>
            <a:endParaRPr lang="pl-PL" dirty="0" smtClean="0"/>
          </a:p>
          <a:p>
            <a:r>
              <a:rPr lang="pl-PL" dirty="0"/>
              <a:t>w</a:t>
            </a:r>
            <a:r>
              <a:rPr lang="pl-PL" dirty="0" smtClean="0"/>
              <a:t>niosków z udokumentowanych spotkań z mieszkańcami</a:t>
            </a:r>
          </a:p>
          <a:p>
            <a:r>
              <a:rPr lang="pl-PL" dirty="0" smtClean="0"/>
              <a:t>fakultatywnie -wyników </a:t>
            </a:r>
            <a:r>
              <a:rPr lang="pl-PL" dirty="0" smtClean="0"/>
              <a:t>ankiety</a:t>
            </a:r>
          </a:p>
          <a:p>
            <a:r>
              <a:rPr lang="pl-PL" dirty="0"/>
              <a:t>fakultatywnie </a:t>
            </a:r>
            <a:r>
              <a:rPr lang="pl-PL" dirty="0" smtClean="0"/>
              <a:t>- wyników </a:t>
            </a:r>
            <a:r>
              <a:rPr lang="pl-PL" dirty="0" smtClean="0"/>
              <a:t>przeprowadzonych wywiadów</a:t>
            </a:r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3108391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Ewaluacja ex-post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2020-2021</a:t>
            </a:r>
          </a:p>
          <a:p>
            <a:r>
              <a:rPr lang="pl-PL" dirty="0"/>
              <a:t>z</a:t>
            </a:r>
            <a:r>
              <a:rPr lang="pl-PL" dirty="0" smtClean="0"/>
              <a:t>lecona firmie zewnętrznej</a:t>
            </a:r>
          </a:p>
          <a:p>
            <a:r>
              <a:rPr lang="pl-PL" dirty="0"/>
              <a:t>p</a:t>
            </a:r>
            <a:r>
              <a:rPr lang="pl-PL" dirty="0" smtClean="0"/>
              <a:t>roponujemy wspólny (kilka LGD) wybór </a:t>
            </a:r>
            <a:r>
              <a:rPr lang="pl-PL" dirty="0" err="1" smtClean="0"/>
              <a:t>ewaluatora</a:t>
            </a:r>
            <a:r>
              <a:rPr lang="pl-PL" dirty="0" smtClean="0"/>
              <a:t> zewnętrznego</a:t>
            </a:r>
          </a:p>
          <a:p>
            <a:r>
              <a:rPr lang="pl-PL" dirty="0" smtClean="0"/>
              <a:t>minimum pytań badawczych</a:t>
            </a:r>
          </a:p>
          <a:p>
            <a:r>
              <a:rPr lang="pl-PL" dirty="0" smtClean="0"/>
              <a:t>struktura raportu końcowego</a:t>
            </a:r>
          </a:p>
          <a:p>
            <a:r>
              <a:rPr lang="pl-PL" dirty="0"/>
              <a:t>p</a:t>
            </a:r>
            <a:r>
              <a:rPr lang="pl-PL" dirty="0" smtClean="0"/>
              <a:t>oradnik i załączniki fakultatywne</a:t>
            </a:r>
          </a:p>
          <a:p>
            <a:r>
              <a:rPr lang="pl-PL" dirty="0"/>
              <a:t>p</a:t>
            </a:r>
            <a:r>
              <a:rPr lang="pl-PL" dirty="0" smtClean="0"/>
              <a:t>lanowane szkolenia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988805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ytuł 1"/>
          <p:cNvSpPr>
            <a:spLocks noGrp="1"/>
          </p:cNvSpPr>
          <p:nvPr>
            <p:ph type="title"/>
          </p:nvPr>
        </p:nvSpPr>
        <p:spPr>
          <a:xfrm>
            <a:off x="1214438" y="71438"/>
            <a:ext cx="7858125" cy="1346200"/>
          </a:xfrm>
        </p:spPr>
        <p:txBody>
          <a:bodyPr/>
          <a:lstStyle/>
          <a:p>
            <a:r>
              <a:rPr lang="pl-PL" b="1" smtClean="0"/>
              <a:t>Dziękuję</a:t>
            </a:r>
            <a:r>
              <a:rPr lang="pl-PL" smtClean="0"/>
              <a:t> </a:t>
            </a:r>
            <a:r>
              <a:rPr lang="pl-PL" b="1" smtClean="0"/>
              <a:t>za</a:t>
            </a:r>
            <a:r>
              <a:rPr lang="pl-PL" smtClean="0"/>
              <a:t> </a:t>
            </a:r>
            <a:r>
              <a:rPr lang="pl-PL" b="1" smtClean="0"/>
              <a:t>uwagę</a:t>
            </a:r>
          </a:p>
        </p:txBody>
      </p:sp>
      <p:pic>
        <p:nvPicPr>
          <p:cNvPr id="33795" name="Picture 3" descr="Poznań-Licheń-Inowrocław_22-2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933575" y="1571625"/>
            <a:ext cx="6383338" cy="47863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eader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Leader</Template>
  <TotalTime>7604</TotalTime>
  <Words>100</Words>
  <Application>Microsoft Office PowerPoint</Application>
  <PresentationFormat>Pokaz na ekranie (4:3)</PresentationFormat>
  <Paragraphs>34</Paragraphs>
  <Slides>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1" baseType="lpstr">
      <vt:lpstr>Arial</vt:lpstr>
      <vt:lpstr>Calibri</vt:lpstr>
      <vt:lpstr>Wingdings</vt:lpstr>
      <vt:lpstr>Leader</vt:lpstr>
      <vt:lpstr>Ewaluacja LSR</vt:lpstr>
      <vt:lpstr>Ewaluacja LSR</vt:lpstr>
      <vt:lpstr>Ewaluacja LSR 2014-2020</vt:lpstr>
      <vt:lpstr>Warsztat refleksyjny</vt:lpstr>
      <vt:lpstr>Warsztat refleksyjny</vt:lpstr>
      <vt:lpstr>Ewaluacja ex-post</vt:lpstr>
      <vt:lpstr>Dziękuję za uwagę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Podejście Leader</dc:title>
  <dc:creator>ltom</dc:creator>
  <cp:lastModifiedBy>Wirtek Grzegorz</cp:lastModifiedBy>
  <cp:revision>720</cp:revision>
  <dcterms:created xsi:type="dcterms:W3CDTF">2009-06-02T12:46:28Z</dcterms:created>
  <dcterms:modified xsi:type="dcterms:W3CDTF">2017-06-26T06:09:12Z</dcterms:modified>
</cp:coreProperties>
</file>