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394" r:id="rId2"/>
    <p:sldId id="577" r:id="rId3"/>
    <p:sldId id="568" r:id="rId4"/>
    <p:sldId id="571" r:id="rId5"/>
    <p:sldId id="569" r:id="rId6"/>
    <p:sldId id="574" r:id="rId7"/>
    <p:sldId id="572" r:id="rId8"/>
    <p:sldId id="570" r:id="rId9"/>
    <p:sldId id="575" r:id="rId10"/>
    <p:sldId id="576" r:id="rId11"/>
    <p:sldId id="589" r:id="rId12"/>
    <p:sldId id="578" r:id="rId13"/>
    <p:sldId id="579" r:id="rId14"/>
    <p:sldId id="580" r:id="rId15"/>
    <p:sldId id="581" r:id="rId16"/>
    <p:sldId id="582" r:id="rId17"/>
    <p:sldId id="583" r:id="rId18"/>
    <p:sldId id="584" r:id="rId19"/>
    <p:sldId id="585" r:id="rId20"/>
    <p:sldId id="586" r:id="rId21"/>
    <p:sldId id="587" r:id="rId22"/>
    <p:sldId id="588" r:id="rId23"/>
    <p:sldId id="511" r:id="rId24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99"/>
    <a:srgbClr val="C05350"/>
    <a:srgbClr val="9B3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84" autoAdjust="0"/>
    <p:restoredTop sz="86381" autoAdjust="0"/>
  </p:normalViewPr>
  <p:slideViewPr>
    <p:cSldViewPr>
      <p:cViewPr varScale="1">
        <p:scale>
          <a:sx n="107" d="100"/>
          <a:sy n="107" d="100"/>
        </p:scale>
        <p:origin x="-16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4C343EAC-ED66-4E31-86FF-713202AA9F04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E6436905-204E-4BE8-A027-980370DEB3D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9875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6C4F105D-500A-4C1E-AD48-D90BE16A558F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 smtClean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606" y="4714122"/>
            <a:ext cx="5438464" cy="44680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9E88C8EF-9FD2-44B3-B863-1B77502882A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9857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gi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gi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Kasia z wysypką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7" descr="Leader 07-1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0513" y="5224463"/>
            <a:ext cx="94297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8" descr="MRiRW[1]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63" y="5259388"/>
            <a:ext cx="9874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E:\Moje obrazy\Logotypy\Europe.jp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5259388"/>
            <a:ext cx="132556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2844" y="1357298"/>
            <a:ext cx="8858312" cy="2286016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57290" y="5715016"/>
            <a:ext cx="6400800" cy="60959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sz="quarter" idx="13"/>
          </p:nvPr>
        </p:nvSpPr>
        <p:spPr>
          <a:xfrm>
            <a:off x="142844" y="3786190"/>
            <a:ext cx="8858312" cy="1000132"/>
          </a:xfrm>
        </p:spPr>
        <p:txBody>
          <a:bodyPr/>
          <a:lstStyle>
            <a:lvl1pPr algn="ctr">
              <a:buNone/>
              <a:defRPr sz="2000"/>
            </a:lvl1pPr>
            <a:lvl5pPr>
              <a:buNone/>
              <a:defRPr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9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30A78-E5E0-432A-A125-09A09E9CD3A9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10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4B182-A512-4CFE-B7FA-88676D72484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3EFCB-6C6A-4B8C-8B19-2101C4722830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693B2-BF85-4863-B949-264EF9E4EA8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CD74C-6A4F-4A2C-8173-1E260840316A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F4E26-6D2E-4C4E-9903-CFDD9A28B24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0CC1E-5B61-4B7E-B01B-336649133A87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0BE03-8137-40B7-B4C3-59EEE04283C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0046-A155-4927-B72C-01B2004813C7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7034E-339C-4FE5-A99B-ACCD1CFBB43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end.JPG"/>
          <p:cNvPicPr>
            <a:picLocks noChangeAspect="1"/>
          </p:cNvPicPr>
          <p:nvPr userDrawn="1"/>
        </p:nvPicPr>
        <p:blipFill>
          <a:blip r:embed="rId2" cstate="print"/>
          <a:srcRect r="6667"/>
          <a:stretch>
            <a:fillRect/>
          </a:stretch>
        </p:blipFill>
        <p:spPr bwMode="auto">
          <a:xfrm>
            <a:off x="0" y="0"/>
            <a:ext cx="1000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</p:spPr>
        <p:txBody>
          <a:bodyPr/>
          <a:lstStyle>
            <a:lvl1pPr marL="0" indent="0" algn="ctr">
              <a:buFont typeface="Wingdings" pitchFamily="8" charset="2"/>
              <a:buNone/>
              <a:defRPr>
                <a:solidFill>
                  <a:srgbClr val="006666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63600" y="1393825"/>
            <a:ext cx="7594600" cy="1044575"/>
          </a:xfrm>
        </p:spPr>
        <p:txBody>
          <a:bodyPr/>
          <a:lstStyle>
            <a:lvl1pPr>
              <a:defRPr>
                <a:solidFill>
                  <a:srgbClr val="0066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iec/Podziękow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285852" y="5572140"/>
            <a:ext cx="7534620" cy="785818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12" name="Symbol zastępczy obrazu 11"/>
          <p:cNvSpPr>
            <a:spLocks noGrp="1"/>
          </p:cNvSpPr>
          <p:nvPr>
            <p:ph type="pic" sz="quarter" idx="13"/>
          </p:nvPr>
        </p:nvSpPr>
        <p:spPr>
          <a:xfrm>
            <a:off x="1428728" y="285728"/>
            <a:ext cx="7429552" cy="5072098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5EBAF-63FA-4226-A9CB-400CB51A1D1F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9550D-2CBB-4C93-B703-D10B784E773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Leader baner.jpg"/>
          <p:cNvPicPr>
            <a:picLocks noChangeAspect="1"/>
          </p:cNvPicPr>
          <p:nvPr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85852" y="1571612"/>
            <a:ext cx="7678636" cy="4786346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/>
            </a:lvl1pPr>
            <a:lvl2pPr>
              <a:buFontTx/>
              <a:buBlip>
                <a:blip r:embed="rId4"/>
              </a:buBlip>
              <a:defRPr/>
            </a:lvl2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6AAC4-C988-4139-BA49-63CE92B8F485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A1AA-4719-4106-B266-0998100D3F5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 be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6" descr="Leader baner.jpg"/>
          <p:cNvPicPr>
            <a:picLocks noChangeAspect="1"/>
          </p:cNvPicPr>
          <p:nvPr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85852" y="1571612"/>
            <a:ext cx="7643866" cy="4786346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/>
            </a:lvl1pPr>
            <a:lvl2pPr>
              <a:buFontTx/>
              <a:buBlip>
                <a:blip r:embed="rId4"/>
              </a:buBlip>
              <a:defRPr/>
            </a:lvl2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ECD2-39C7-411E-9183-0800A2E38CA1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56F38-1C97-42B7-AC53-534819A2F60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42852"/>
            <a:ext cx="7772400" cy="707886"/>
          </a:xfrm>
        </p:spPr>
        <p:txBody>
          <a:bodyPr anchor="b">
            <a:normAutofit/>
          </a:bodyPr>
          <a:lstStyle>
            <a:lvl1pPr algn="ctr">
              <a:defRPr sz="4000" b="1" cap="all">
                <a:solidFill>
                  <a:srgbClr val="0070C0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214414" y="1857364"/>
            <a:ext cx="7772400" cy="857256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</p:txBody>
      </p:sp>
      <p:sp>
        <p:nvSpPr>
          <p:cNvPr id="10" name="Symbol zastępczy obrazu 9"/>
          <p:cNvSpPr>
            <a:spLocks noGrp="1"/>
          </p:cNvSpPr>
          <p:nvPr>
            <p:ph type="pic" sz="quarter" idx="13"/>
          </p:nvPr>
        </p:nvSpPr>
        <p:spPr>
          <a:xfrm>
            <a:off x="1214414" y="2786058"/>
            <a:ext cx="7786742" cy="35719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A9284-A911-43BD-8F67-37E812E91A48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A362C-6F43-4313-90FF-0C2718F1AF4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285852" y="1571612"/>
            <a:ext cx="3714776" cy="4786346"/>
          </a:xfrm>
          <a:ln w="25400">
            <a:solidFill>
              <a:schemeClr val="accent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4" y="1571612"/>
            <a:ext cx="3714776" cy="4786346"/>
          </a:xfrm>
          <a:ln w="25400">
            <a:solidFill>
              <a:schemeClr val="accent1"/>
            </a:solidFill>
          </a:ln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15133-3EB0-40A4-9218-45D0852EBE10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6B68F-352E-4AEC-87C7-831C72F1339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2B09-74A7-47EA-821C-9C0C4C0589CC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9E863-25C4-4D78-8490-35B078F5781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6" descr="Leader baner.jpg"/>
          <p:cNvPicPr>
            <a:picLocks noChangeAspect="1"/>
          </p:cNvPicPr>
          <p:nvPr userDrawn="1"/>
        </p:nvPicPr>
        <p:blipFill>
          <a:blip r:embed="rId2" cstate="print"/>
          <a:srcRect r="1657"/>
          <a:stretch>
            <a:fillRect/>
          </a:stretch>
        </p:blipFill>
        <p:spPr bwMode="auto">
          <a:xfrm>
            <a:off x="0" y="0"/>
            <a:ext cx="1143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214414" y="71414"/>
            <a:ext cx="7858180" cy="1346224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5DCBA-0EFE-479F-9040-12ECA7641ABC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84D3-374F-41B6-901D-F486214CC7D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3A79E-810F-4F56-9F1C-80303CE3184C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E100D-2B49-444E-B401-C053A8D0F0E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1428750" y="274638"/>
            <a:ext cx="7258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dirty="0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1500188" y="1600200"/>
            <a:ext cx="71866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4021A2-64C3-4960-A329-3E5BE1F4B0A9}" type="datetimeFigureOut">
              <a:rPr lang="pl-PL"/>
              <a:pPr>
                <a:defRPr/>
              </a:pPr>
              <a:t>2017-06-14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4D18D3-CE40-479C-98F2-BB182C5B85B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301" r:id="rId1"/>
    <p:sldLayoutId id="2147485302" r:id="rId2"/>
    <p:sldLayoutId id="2147485303" r:id="rId3"/>
    <p:sldLayoutId id="2147485304" r:id="rId4"/>
    <p:sldLayoutId id="2147485305" r:id="rId5"/>
    <p:sldLayoutId id="2147485306" r:id="rId6"/>
    <p:sldLayoutId id="2147485295" r:id="rId7"/>
    <p:sldLayoutId id="2147485307" r:id="rId8"/>
    <p:sldLayoutId id="2147485296" r:id="rId9"/>
    <p:sldLayoutId id="2147485297" r:id="rId10"/>
    <p:sldLayoutId id="2147485298" r:id="rId11"/>
    <p:sldLayoutId id="2147485299" r:id="rId12"/>
    <p:sldLayoutId id="2147485300" r:id="rId13"/>
    <p:sldLayoutId id="214748530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C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9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20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Monitorowanie i ewaluacja LSR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0244" name="Symbol zastępczy tekstu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Departament Rozwoju Obszarów Wiejskich</a:t>
            </a:r>
            <a:br>
              <a:rPr lang="pl-PL" dirty="0" smtClean="0"/>
            </a:br>
            <a:r>
              <a:rPr lang="pl-PL" dirty="0" smtClean="0"/>
              <a:t>Ministerstwo Rolnictwa i Rozwoju Wsi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>
          <a:xfrm>
            <a:off x="1214438" y="71438"/>
            <a:ext cx="7858125" cy="1346200"/>
          </a:xfrm>
        </p:spPr>
        <p:txBody>
          <a:bodyPr/>
          <a:lstStyle/>
          <a:p>
            <a:r>
              <a:rPr lang="pl-PL" altLang="pl-PL" dirty="0" smtClean="0"/>
              <a:t>Monitoring i ewaluacja LSR </a:t>
            </a:r>
            <a:br>
              <a:rPr lang="pl-PL" altLang="pl-PL" dirty="0" smtClean="0"/>
            </a:br>
            <a:r>
              <a:rPr lang="pl-PL" altLang="pl-PL" dirty="0" smtClean="0"/>
              <a:t>vs tzw. „kamienie milowe”</a:t>
            </a:r>
          </a:p>
        </p:txBody>
      </p:sp>
      <p:sp>
        <p:nvSpPr>
          <p:cNvPr id="32771" name="Symbol zastępczy zawartości 2"/>
          <p:cNvSpPr>
            <a:spLocks noGrp="1"/>
          </p:cNvSpPr>
          <p:nvPr>
            <p:ph idx="1"/>
          </p:nvPr>
        </p:nvSpPr>
        <p:spPr>
          <a:xfrm>
            <a:off x="1258888" y="1628775"/>
            <a:ext cx="7777162" cy="4668838"/>
          </a:xfrm>
        </p:spPr>
        <p:txBody>
          <a:bodyPr/>
          <a:lstStyle/>
          <a:p>
            <a:pPr marL="0" lvl="1" indent="0" algn="just">
              <a:buNone/>
            </a:pPr>
            <a:endParaRPr lang="pl-PL" altLang="pl-PL" dirty="0" smtClean="0"/>
          </a:p>
        </p:txBody>
      </p:sp>
      <p:graphicFrame>
        <p:nvGraphicFramePr>
          <p:cNvPr id="2" name="Obi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823911"/>
              </p:ext>
            </p:extLst>
          </p:nvPr>
        </p:nvGraphicFramePr>
        <p:xfrm>
          <a:off x="1838325" y="1846263"/>
          <a:ext cx="10585450" cy="386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Dokument" r:id="rId3" imgW="9033964" imgH="3292419" progId="Word.Document.12">
                  <p:embed/>
                </p:oleObj>
              </mc:Choice>
              <mc:Fallback>
                <p:oleObj name="Dokument" r:id="rId3" imgW="9033964" imgH="329241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1846263"/>
                        <a:ext cx="10585450" cy="3868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5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Zmiany w LSR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 smtClean="0"/>
              <a:t>§ 10 umowy ramowej</a:t>
            </a:r>
          </a:p>
          <a:p>
            <a:pPr lvl="1"/>
            <a:r>
              <a:rPr lang="pl-PL" dirty="0" smtClean="0"/>
              <a:t>Brak generalnego zakazu zmiany LSR</a:t>
            </a:r>
          </a:p>
          <a:p>
            <a:pPr lvl="2"/>
            <a:r>
              <a:rPr lang="pl-PL" dirty="0" smtClean="0"/>
              <a:t>w tym wskaźników</a:t>
            </a:r>
          </a:p>
          <a:p>
            <a:pPr lvl="8"/>
            <a:endParaRPr lang="pl-PL" dirty="0" smtClean="0"/>
          </a:p>
          <a:p>
            <a:pPr lvl="1"/>
            <a:r>
              <a:rPr lang="pl-PL" dirty="0" smtClean="0"/>
              <a:t>Zmiany muszą być uzasadnione</a:t>
            </a:r>
          </a:p>
          <a:p>
            <a:pPr lvl="2"/>
            <a:r>
              <a:rPr lang="pl-PL" dirty="0" smtClean="0"/>
              <a:t>w szczególności wynikać z analizy </a:t>
            </a:r>
            <a:r>
              <a:rPr lang="pl-PL" b="1" dirty="0" smtClean="0">
                <a:solidFill>
                  <a:srgbClr val="FF0000"/>
                </a:solidFill>
              </a:rPr>
              <a:t>(ewaluacja)</a:t>
            </a:r>
          </a:p>
          <a:p>
            <a:pPr lvl="8"/>
            <a:endParaRPr lang="pl-PL" dirty="0" smtClean="0"/>
          </a:p>
          <a:p>
            <a:pPr lvl="1"/>
            <a:r>
              <a:rPr lang="pl-PL" dirty="0" smtClean="0"/>
              <a:t>Zmiany musza być spójne</a:t>
            </a:r>
          </a:p>
          <a:p>
            <a:pPr lvl="2"/>
            <a:r>
              <a:rPr lang="pl-PL" dirty="0" smtClean="0"/>
              <a:t>wysokość środków – wysokość wskaźników</a:t>
            </a:r>
          </a:p>
          <a:p>
            <a:pPr lvl="8"/>
            <a:endParaRPr lang="pl-PL" dirty="0" smtClean="0"/>
          </a:p>
          <a:p>
            <a:pPr lvl="1"/>
            <a:r>
              <a:rPr lang="pl-PL" dirty="0" smtClean="0"/>
              <a:t>Zmiany nie mogą prowadzić do obejścia postanowień umowy</a:t>
            </a:r>
          </a:p>
          <a:p>
            <a:pPr lvl="2"/>
            <a:r>
              <a:rPr lang="pl-PL" dirty="0" smtClean="0"/>
              <a:t>Nie można zmniejszać środków do końca 2018 i 2021 roku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7170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Sprawozdanie z realizacji LSR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l-PL" dirty="0" smtClean="0"/>
              <a:t>LGD składa do zarządu województwa corocznie</a:t>
            </a:r>
          </a:p>
          <a:p>
            <a:pPr lvl="1"/>
            <a:r>
              <a:rPr lang="pl-PL" dirty="0" smtClean="0"/>
              <a:t>do końca lutego następnego roku</a:t>
            </a:r>
          </a:p>
          <a:p>
            <a:pPr lvl="1"/>
            <a:r>
              <a:rPr lang="pl-PL" dirty="0" smtClean="0"/>
              <a:t>według stanu na 31 grudnia roku za który składane jest sprawozdanie</a:t>
            </a:r>
          </a:p>
          <a:p>
            <a:endParaRPr lang="pl-PL" dirty="0" smtClean="0"/>
          </a:p>
          <a:p>
            <a:r>
              <a:rPr lang="pl-PL" dirty="0" smtClean="0"/>
              <a:t>przedstawia dane w sposób narastający albo w odniesieniu do roku sprawozdawczego</a:t>
            </a:r>
          </a:p>
          <a:p>
            <a:pPr lvl="1"/>
            <a:r>
              <a:rPr lang="pl-PL" dirty="0" smtClean="0"/>
              <a:t>przy każdej części sprawozdania przypis wskazujący odpowiedni sposób prezentacji danych</a:t>
            </a:r>
          </a:p>
          <a:p>
            <a:endParaRPr lang="pl-PL" dirty="0" smtClean="0"/>
          </a:p>
          <a:p>
            <a:r>
              <a:rPr lang="pl-PL" dirty="0" smtClean="0"/>
              <a:t>uniwersalny wzór sprawozdania</a:t>
            </a:r>
          </a:p>
          <a:p>
            <a:pPr lvl="1"/>
            <a:r>
              <a:rPr lang="pl-PL" dirty="0" smtClean="0"/>
              <a:t>części wspólne</a:t>
            </a:r>
          </a:p>
          <a:p>
            <a:pPr lvl="1"/>
            <a:r>
              <a:rPr lang="pl-PL" dirty="0" smtClean="0"/>
              <a:t>części właściwe dla poszczególnych funduszy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298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Sprawozdanie z realizacji LSR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/>
              <a:t>Format:</a:t>
            </a:r>
          </a:p>
          <a:p>
            <a:pPr lvl="1"/>
            <a:r>
              <a:rPr lang="pl-PL" dirty="0" smtClean="0"/>
              <a:t>obecnie </a:t>
            </a:r>
            <a:r>
              <a:rPr lang="pl-PL" b="1" dirty="0">
                <a:solidFill>
                  <a:srgbClr val="00B050"/>
                </a:solidFill>
              </a:rPr>
              <a:t>.</a:t>
            </a:r>
            <a:r>
              <a:rPr lang="pl-PL" b="1" dirty="0" err="1">
                <a:solidFill>
                  <a:srgbClr val="00B050"/>
                </a:solidFill>
              </a:rPr>
              <a:t>doc</a:t>
            </a:r>
            <a:r>
              <a:rPr lang="pl-PL" b="1" dirty="0">
                <a:solidFill>
                  <a:srgbClr val="00B050"/>
                </a:solidFill>
              </a:rPr>
              <a:t> </a:t>
            </a:r>
            <a:r>
              <a:rPr lang="pl-PL" dirty="0" smtClean="0"/>
              <a:t>(na potrzeby konsultacji)</a:t>
            </a:r>
            <a:endParaRPr lang="pl-PL" b="1" dirty="0" smtClean="0">
              <a:solidFill>
                <a:srgbClr val="00B050"/>
              </a:solidFill>
            </a:endParaRPr>
          </a:p>
          <a:p>
            <a:pPr lvl="1"/>
            <a:r>
              <a:rPr lang="pl-PL" dirty="0" smtClean="0"/>
              <a:t>docelowo </a:t>
            </a:r>
            <a:r>
              <a:rPr lang="pl-PL" b="1" dirty="0" smtClean="0">
                <a:solidFill>
                  <a:srgbClr val="FF0000"/>
                </a:solidFill>
              </a:rPr>
              <a:t>.xls </a:t>
            </a:r>
            <a:r>
              <a:rPr lang="pl-PL" dirty="0" smtClean="0"/>
              <a:t>(bardziej użyteczny)</a:t>
            </a:r>
          </a:p>
          <a:p>
            <a:endParaRPr lang="pl-PL" dirty="0" smtClean="0"/>
          </a:p>
          <a:p>
            <a:r>
              <a:rPr lang="pl-PL" dirty="0" smtClean="0"/>
              <a:t>część danych będzie podlegać agregacji na poziomie PROW 2014-2020</a:t>
            </a:r>
          </a:p>
          <a:p>
            <a:pPr lvl="1"/>
            <a:r>
              <a:rPr lang="pl-PL" dirty="0" smtClean="0"/>
              <a:t>wykorzystywane zarówno do oceny realizacji podejścia LEADER jako działania PROW 2014-2020</a:t>
            </a:r>
          </a:p>
          <a:p>
            <a:pPr lvl="1"/>
            <a:r>
              <a:rPr lang="pl-PL" dirty="0" smtClean="0"/>
              <a:t>jak również na potrzeby sprawozdawcze Komisji Europejskiej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2461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Sprawozdanie z realizacji LSR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pl-PL" dirty="0" smtClean="0"/>
          </a:p>
          <a:p>
            <a:r>
              <a:rPr lang="pl-PL" dirty="0" smtClean="0"/>
              <a:t>Skąd LGD będzie miała dane do wypełnienia sprawozdania?</a:t>
            </a:r>
          </a:p>
          <a:p>
            <a:endParaRPr lang="pl-PL" dirty="0" smtClean="0"/>
          </a:p>
          <a:p>
            <a:pPr lvl="1"/>
            <a:r>
              <a:rPr lang="pl-PL" dirty="0" smtClean="0"/>
              <a:t>Dane z WOPP/umów o przyznanie pomocy/WOP/</a:t>
            </a:r>
            <a:r>
              <a:rPr lang="pl-PL" dirty="0" err="1" smtClean="0"/>
              <a:t>Ipro</a:t>
            </a:r>
            <a:r>
              <a:rPr lang="pl-PL" dirty="0" smtClean="0"/>
              <a:t> przekazywane przez SW do LGD w formacie </a:t>
            </a:r>
            <a:r>
              <a:rPr lang="pl-PL" b="1" dirty="0" smtClean="0">
                <a:solidFill>
                  <a:srgbClr val="FF0000"/>
                </a:solidFill>
              </a:rPr>
              <a:t>.xls</a:t>
            </a:r>
          </a:p>
          <a:p>
            <a:pPr lvl="2"/>
            <a:r>
              <a:rPr lang="pl-PL" dirty="0" smtClean="0"/>
              <a:t> kwartalnie</a:t>
            </a:r>
          </a:p>
          <a:p>
            <a:pPr lvl="2"/>
            <a:endParaRPr lang="pl-PL" dirty="0" smtClean="0"/>
          </a:p>
          <a:p>
            <a:pPr lvl="1"/>
            <a:r>
              <a:rPr lang="pl-PL" dirty="0" smtClean="0"/>
              <a:t>Dostęp do bazy danych ARiMR?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5579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Sprawozdanie z realizacji LSR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/>
              <a:t>Do czego posłużą te dane?</a:t>
            </a:r>
          </a:p>
          <a:p>
            <a:endParaRPr lang="pl-PL" dirty="0" smtClean="0"/>
          </a:p>
          <a:p>
            <a:pPr lvl="1"/>
            <a:r>
              <a:rPr lang="pl-PL" dirty="0" smtClean="0"/>
              <a:t>do gromadzenia informacji użytecznych podczas ewaluacji/badań zlecanych przez MRiRW/SW</a:t>
            </a:r>
          </a:p>
          <a:p>
            <a:pPr lvl="1"/>
            <a:r>
              <a:rPr lang="pl-PL" dirty="0" smtClean="0"/>
              <a:t>do bieżącej informacji nt. </a:t>
            </a:r>
            <a:r>
              <a:rPr lang="pl-PL" dirty="0" smtClean="0"/>
              <a:t>realizacji działania LEADER w ramach PROW 2014-2020</a:t>
            </a:r>
            <a:endParaRPr lang="pl-PL" dirty="0" smtClean="0"/>
          </a:p>
          <a:p>
            <a:pPr lvl="1"/>
            <a:endParaRPr lang="pl-PL" dirty="0" smtClean="0"/>
          </a:p>
          <a:p>
            <a:pPr lvl="1"/>
            <a:r>
              <a:rPr lang="pl-PL" dirty="0" smtClean="0"/>
              <a:t>do monitorowania realizacji „kamieni milowych”</a:t>
            </a:r>
          </a:p>
          <a:p>
            <a:pPr lvl="1"/>
            <a:r>
              <a:rPr lang="pl-PL" dirty="0" smtClean="0"/>
              <a:t>do weryfikacji „kamieni milowych”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6896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b="1" dirty="0"/>
              <a:t>Liczba osób zatrudnionych w LGD </a:t>
            </a:r>
            <a:r>
              <a:rPr lang="pl-PL" b="1" dirty="0" smtClean="0"/>
              <a:t>na </a:t>
            </a:r>
            <a:r>
              <a:rPr lang="pl-PL" b="1" dirty="0"/>
              <a:t>podstawie umowy o pracę </a:t>
            </a:r>
            <a:endParaRPr lang="pl-PL" b="1" dirty="0" smtClean="0"/>
          </a:p>
          <a:p>
            <a:pPr marL="0" indent="0">
              <a:buNone/>
            </a:pPr>
            <a:r>
              <a:rPr lang="pl-PL" u="sng" dirty="0" smtClean="0"/>
              <a:t>Problem</a:t>
            </a:r>
            <a:r>
              <a:rPr lang="pl-PL" dirty="0" smtClean="0"/>
              <a:t>: czy wszystkie osoby mające umowę o pracę, np. osoba sprzątająca</a:t>
            </a:r>
          </a:p>
          <a:p>
            <a:pPr>
              <a:buFontTx/>
              <a:buChar char="-"/>
            </a:pPr>
            <a:r>
              <a:rPr lang="pl-PL" sz="2200" dirty="0" smtClean="0">
                <a:solidFill>
                  <a:prstClr val="black"/>
                </a:solidFill>
              </a:rPr>
              <a:t>dotyczy </a:t>
            </a:r>
            <a:r>
              <a:rPr lang="pl-PL" sz="2200" dirty="0">
                <a:solidFill>
                  <a:prstClr val="black"/>
                </a:solidFill>
              </a:rPr>
              <a:t>osób zatrudnionych w LGD w związku z realizacją LSR</a:t>
            </a:r>
          </a:p>
          <a:p>
            <a:pPr>
              <a:buFontTx/>
              <a:buChar char="-"/>
            </a:pPr>
            <a:r>
              <a:rPr lang="pl-PL" sz="2200" dirty="0" smtClean="0">
                <a:solidFill>
                  <a:prstClr val="black"/>
                </a:solidFill>
              </a:rPr>
              <a:t>liczba </a:t>
            </a:r>
            <a:r>
              <a:rPr lang="pl-PL" sz="2200" dirty="0">
                <a:solidFill>
                  <a:prstClr val="black"/>
                </a:solidFill>
              </a:rPr>
              <a:t>pracowników może być zmienna w ciągu roku – należy podać stan średnioroczny wymiar czasu pracy</a:t>
            </a:r>
          </a:p>
          <a:p>
            <a:pPr>
              <a:buFontTx/>
              <a:buChar char="-"/>
            </a:pPr>
            <a:r>
              <a:rPr lang="pl-PL" sz="2200" dirty="0" smtClean="0">
                <a:solidFill>
                  <a:prstClr val="black"/>
                </a:solidFill>
              </a:rPr>
              <a:t>dodano</a:t>
            </a:r>
            <a:r>
              <a:rPr lang="pl-PL" sz="2200" dirty="0">
                <a:solidFill>
                  <a:prstClr val="black"/>
                </a:solidFill>
              </a:rPr>
              <a:t>: Liczba osób wykonujących zadania w ramach realizacji LSR na podstawie umowy o wolontariat oraz umowy o staż</a:t>
            </a:r>
          </a:p>
          <a:p>
            <a:pPr marL="0" indent="0">
              <a:buNone/>
            </a:pP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2295414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l-PL" sz="3000" b="1" dirty="0" smtClean="0">
                <a:solidFill>
                  <a:prstClr val="black"/>
                </a:solidFill>
              </a:rPr>
              <a:t>Liczba </a:t>
            </a:r>
            <a:r>
              <a:rPr lang="pl-PL" sz="3000" b="1" dirty="0">
                <a:solidFill>
                  <a:prstClr val="black"/>
                </a:solidFill>
              </a:rPr>
              <a:t>członków organu decyzyjnego LGD:</a:t>
            </a:r>
          </a:p>
          <a:p>
            <a:pPr marL="0" lvl="0" indent="0">
              <a:buNone/>
            </a:pPr>
            <a:r>
              <a:rPr lang="pl-PL" sz="3000" u="sng" dirty="0">
                <a:solidFill>
                  <a:prstClr val="black"/>
                </a:solidFill>
              </a:rPr>
              <a:t>Problem</a:t>
            </a:r>
            <a:r>
              <a:rPr lang="pl-PL" sz="3000" dirty="0">
                <a:solidFill>
                  <a:prstClr val="black"/>
                </a:solidFill>
              </a:rPr>
              <a:t>: częste zmiany składy w danym roku</a:t>
            </a:r>
          </a:p>
          <a:p>
            <a:pPr>
              <a:buFontTx/>
              <a:buChar char="-"/>
            </a:pPr>
            <a:r>
              <a:rPr lang="pl-PL" sz="2200" dirty="0" smtClean="0">
                <a:solidFill>
                  <a:prstClr val="black"/>
                </a:solidFill>
              </a:rPr>
              <a:t>dana </a:t>
            </a:r>
            <a:r>
              <a:rPr lang="pl-PL" sz="2200" dirty="0">
                <a:solidFill>
                  <a:prstClr val="black"/>
                </a:solidFill>
              </a:rPr>
              <a:t>ta jest zmienna w ciągu roku, ale na potrzeby sprawozdania – stan na 31 XII, czyli ostatni stan w roku sprawozdawczym (po zaakceptowaniu tej zmiany)</a:t>
            </a:r>
          </a:p>
          <a:p>
            <a:pPr marL="0" lvl="0" indent="0">
              <a:buNone/>
            </a:pPr>
            <a:endParaRPr lang="pl-PL" sz="2200" dirty="0">
              <a:solidFill>
                <a:prstClr val="black"/>
              </a:solidFill>
            </a:endParaRPr>
          </a:p>
          <a:p>
            <a:pPr lvl="0"/>
            <a:r>
              <a:rPr lang="pl-PL" sz="3000" b="1" dirty="0" smtClean="0">
                <a:solidFill>
                  <a:prstClr val="black"/>
                </a:solidFill>
              </a:rPr>
              <a:t>Liczba </a:t>
            </a:r>
            <a:r>
              <a:rPr lang="pl-PL" sz="3000" b="1" dirty="0">
                <a:solidFill>
                  <a:prstClr val="black"/>
                </a:solidFill>
              </a:rPr>
              <a:t>projektów w ramach KSOW, w których LGD wzięło udział </a:t>
            </a:r>
          </a:p>
          <a:p>
            <a:pPr marL="0" lvl="0" indent="0">
              <a:buNone/>
            </a:pPr>
            <a:r>
              <a:rPr lang="pl-PL" sz="3000" u="sng" dirty="0">
                <a:solidFill>
                  <a:prstClr val="black"/>
                </a:solidFill>
              </a:rPr>
              <a:t>Problem</a:t>
            </a:r>
            <a:r>
              <a:rPr lang="pl-PL" sz="3000" dirty="0">
                <a:solidFill>
                  <a:prstClr val="black"/>
                </a:solidFill>
              </a:rPr>
              <a:t>: co rozumie się pod pojęciem „udział”</a:t>
            </a:r>
          </a:p>
          <a:p>
            <a:pPr lvl="0">
              <a:buFontTx/>
              <a:buChar char="-"/>
            </a:pPr>
            <a:r>
              <a:rPr lang="pl-PL" sz="2200" dirty="0">
                <a:solidFill>
                  <a:prstClr val="black"/>
                </a:solidFill>
              </a:rPr>
              <a:t>niezależnie od charakteru zaangażowania, np. jako uczestnik, organizator, itp.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8527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b="1" dirty="0"/>
              <a:t>Środki otrzymane przez LGD, z wyłączeniem środków otrzymanych w ramach programów, z których finansowana jest </a:t>
            </a:r>
            <a:r>
              <a:rPr lang="pl-PL" b="1" dirty="0" smtClean="0"/>
              <a:t>LSR:</a:t>
            </a:r>
          </a:p>
          <a:p>
            <a:pPr marL="0" indent="0">
              <a:buNone/>
            </a:pPr>
            <a:r>
              <a:rPr lang="pl-PL" u="sng" dirty="0" smtClean="0"/>
              <a:t>Problem</a:t>
            </a:r>
            <a:r>
              <a:rPr lang="pl-PL" dirty="0" smtClean="0"/>
              <a:t>: jakie środki, czy składki członkowskie też?</a:t>
            </a:r>
          </a:p>
          <a:p>
            <a:pPr>
              <a:buFontTx/>
              <a:buChar char="-"/>
            </a:pPr>
            <a:r>
              <a:rPr lang="pl-PL" sz="2600" dirty="0">
                <a:solidFill>
                  <a:prstClr val="black"/>
                </a:solidFill>
              </a:rPr>
              <a:t>środki, które zostały LGD wypłacone</a:t>
            </a:r>
          </a:p>
          <a:p>
            <a:pPr>
              <a:buFontTx/>
              <a:buChar char="-"/>
            </a:pPr>
            <a:r>
              <a:rPr lang="pl-PL" sz="2600" dirty="0">
                <a:solidFill>
                  <a:prstClr val="black"/>
                </a:solidFill>
              </a:rPr>
              <a:t>środki pochodzące ze składek członkowskich</a:t>
            </a:r>
          </a:p>
          <a:p>
            <a:pPr>
              <a:buFontTx/>
              <a:buChar char="-"/>
            </a:pPr>
            <a:r>
              <a:rPr lang="pl-PL" sz="2600" dirty="0">
                <a:solidFill>
                  <a:prstClr val="black"/>
                </a:solidFill>
              </a:rPr>
              <a:t>środki pochodzące z darowizn</a:t>
            </a:r>
          </a:p>
          <a:p>
            <a:pPr>
              <a:buFontTx/>
              <a:buChar char="-"/>
            </a:pPr>
            <a:r>
              <a:rPr lang="pl-PL" sz="2600" dirty="0">
                <a:solidFill>
                  <a:prstClr val="black"/>
                </a:solidFill>
              </a:rPr>
              <a:t>środki pochodzące ze wsparcia przez gminy</a:t>
            </a:r>
          </a:p>
          <a:p>
            <a:pPr>
              <a:buFontTx/>
              <a:buChar char="-"/>
            </a:pPr>
            <a:r>
              <a:rPr lang="pl-PL" sz="2600" dirty="0">
                <a:solidFill>
                  <a:prstClr val="black"/>
                </a:solidFill>
              </a:rPr>
              <a:t>wsparcia z innych programów pomocowych </a:t>
            </a:r>
          </a:p>
          <a:p>
            <a:pPr marL="0" indent="0">
              <a:buNone/>
            </a:pPr>
            <a:endParaRPr lang="pl-PL" sz="2600" dirty="0" smtClean="0"/>
          </a:p>
          <a:p>
            <a:pPr marL="0" indent="0">
              <a:buNone/>
            </a:pPr>
            <a:r>
              <a:rPr lang="pl-PL" sz="2600" dirty="0" smtClean="0"/>
              <a:t>Nie należy podawać środków </a:t>
            </a:r>
            <a:r>
              <a:rPr lang="pl-PL" sz="2600" dirty="0"/>
              <a:t>wypłaconych w ramach realizacji LSR, w ramach programów, z których finansowana jest </a:t>
            </a:r>
            <a:r>
              <a:rPr lang="pl-PL" sz="2600" dirty="0" smtClean="0"/>
              <a:t>LSR.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718911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b="1" dirty="0"/>
              <a:t>Kody </a:t>
            </a:r>
            <a:r>
              <a:rPr lang="pl-PL" b="1" dirty="0" smtClean="0"/>
              <a:t>PKD wsparte </a:t>
            </a:r>
            <a:r>
              <a:rPr lang="pl-PL" b="1" dirty="0"/>
              <a:t>w ramach rozwoju </a:t>
            </a:r>
            <a:r>
              <a:rPr lang="pl-PL" b="1" dirty="0" smtClean="0"/>
              <a:t>przedsiębiorczości:</a:t>
            </a:r>
          </a:p>
          <a:p>
            <a:pPr marL="0" indent="0">
              <a:buNone/>
            </a:pPr>
            <a:r>
              <a:rPr lang="pl-PL" u="sng" dirty="0" smtClean="0"/>
              <a:t>Problem</a:t>
            </a:r>
            <a:r>
              <a:rPr lang="pl-PL" dirty="0" smtClean="0"/>
              <a:t>: brak możliwości wskazania wiodących kodów, każdy jest inny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pl-PL" sz="2400" dirty="0">
                <a:solidFill>
                  <a:prstClr val="black"/>
                </a:solidFill>
              </a:rPr>
              <a:t>tylko PROW 2014 – 2020 (19.2)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pl-PL" sz="2400" dirty="0">
                <a:solidFill>
                  <a:prstClr val="black"/>
                </a:solidFill>
              </a:rPr>
              <a:t>5 najbardziej popularnych kodów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pl-PL" sz="2400" dirty="0">
                <a:solidFill>
                  <a:prstClr val="black"/>
                </a:solidFill>
              </a:rPr>
              <a:t>wyłącznie dane dotyczące operacji zakończonych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pl-PL" sz="2400" dirty="0">
                <a:solidFill>
                  <a:prstClr val="black"/>
                </a:solidFill>
              </a:rPr>
              <a:t>kody PKD wg klasyfikacji z rozporządzenia w sprawie PKD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pl-PL" sz="2400" dirty="0">
                <a:solidFill>
                  <a:prstClr val="black"/>
                </a:solidFill>
              </a:rPr>
              <a:t>jeśli w LGD nie ma powtarzających się, wspartych kodów PKD, należy wskazać te kody (maksymalnie 5), które najlepiej wpisują się we wsparcie, na które ukierunkowana jest dana LSR</a:t>
            </a:r>
          </a:p>
        </p:txBody>
      </p:sp>
    </p:spTree>
    <p:extLst>
      <p:ext uri="{BB962C8B-B14F-4D97-AF65-F5344CB8AC3E}">
        <p14:creationId xmlns:p14="http://schemas.microsoft.com/office/powerpoint/2010/main" val="4016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/>
              <a:t>Zadania LGD</a:t>
            </a:r>
          </a:p>
        </p:txBody>
      </p:sp>
      <p:sp>
        <p:nvSpPr>
          <p:cNvPr id="12291" name="Symbol zastępczy zawartośc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altLang="pl-PL" dirty="0" smtClean="0"/>
              <a:t>Zadania LGD obejmują:</a:t>
            </a:r>
          </a:p>
          <a:p>
            <a:pPr lvl="1"/>
            <a:r>
              <a:rPr lang="pl-PL" altLang="pl-PL" dirty="0" smtClean="0"/>
              <a:t>…</a:t>
            </a:r>
          </a:p>
          <a:p>
            <a:pPr lvl="1"/>
            <a:r>
              <a:rPr lang="pl-PL" altLang="pl-PL" u="sng" dirty="0" smtClean="0"/>
              <a:t>monitorowanie</a:t>
            </a:r>
            <a:r>
              <a:rPr lang="pl-PL" altLang="pl-PL" dirty="0" smtClean="0"/>
              <a:t> wdrażania LSR i operacji będących przedmiotem wsparcia oraz przeprowadzanie szczegółowych działań </a:t>
            </a:r>
            <a:r>
              <a:rPr lang="pl-PL" altLang="pl-PL" u="sng" dirty="0" smtClean="0"/>
              <a:t>ewaluacyjnych</a:t>
            </a:r>
            <a:r>
              <a:rPr lang="pl-PL" altLang="pl-PL" dirty="0" smtClean="0"/>
              <a:t> </a:t>
            </a:r>
            <a:r>
              <a:rPr lang="pl-PL" altLang="pl-PL" dirty="0" smtClean="0"/>
              <a:t>związanych </a:t>
            </a:r>
            <a:r>
              <a:rPr lang="pl-PL" altLang="pl-PL" dirty="0" smtClean="0"/>
              <a:t>z tą strategią</a:t>
            </a:r>
          </a:p>
          <a:p>
            <a:pPr lvl="3"/>
            <a:endParaRPr lang="pl-PL" altLang="pl-PL" dirty="0" smtClean="0"/>
          </a:p>
          <a:p>
            <a:pPr lvl="3"/>
            <a:r>
              <a:rPr lang="pl-PL" altLang="pl-PL" dirty="0" smtClean="0"/>
              <a:t>Art. 34 ust. 3 lit. g rozporządzenia 1303/2013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66779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85852" y="1571612"/>
            <a:ext cx="7678636" cy="5097748"/>
          </a:xfrm>
        </p:spPr>
        <p:txBody>
          <a:bodyPr>
            <a:normAutofit fontScale="85000" lnSpcReduction="20000"/>
          </a:bodyPr>
          <a:lstStyle/>
          <a:p>
            <a:r>
              <a:rPr lang="pl-PL" b="1" dirty="0" err="1" smtClean="0"/>
              <a:t>Dezagregacja</a:t>
            </a:r>
            <a:r>
              <a:rPr lang="pl-PL" b="1" dirty="0" smtClean="0"/>
              <a:t> na poziomie podmiotów z grup </a:t>
            </a:r>
            <a:r>
              <a:rPr lang="pl-PL" b="1" dirty="0" err="1" smtClean="0"/>
              <a:t>defaworyzowanych</a:t>
            </a:r>
            <a:r>
              <a:rPr lang="pl-PL" b="1" dirty="0" smtClean="0"/>
              <a:t>: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u="sng" dirty="0" smtClean="0"/>
              <a:t>Problem</a:t>
            </a:r>
            <a:r>
              <a:rPr lang="pl-PL" dirty="0" smtClean="0"/>
              <a:t>: nie można wskazać 1 grupy, bo projekt skierowany jest do kilku grup</a:t>
            </a:r>
          </a:p>
          <a:p>
            <a:pPr>
              <a:buFontTx/>
              <a:buChar char="-"/>
            </a:pPr>
            <a:r>
              <a:rPr lang="pl-PL" sz="2600" dirty="0" smtClean="0"/>
              <a:t>dopuszczalne jest wskazanie tylu grup, do ilu skierowany jest projekt, </a:t>
            </a:r>
            <a:r>
              <a:rPr lang="pl-PL" sz="2600" dirty="0"/>
              <a:t>np. </a:t>
            </a:r>
            <a:r>
              <a:rPr lang="pl-PL" sz="2600" dirty="0" smtClean="0"/>
              <a:t>utworzono miejsce pracy dla bezrobotnej kobiety </a:t>
            </a:r>
            <a:r>
              <a:rPr lang="pl-PL" sz="2600" dirty="0"/>
              <a:t>50</a:t>
            </a:r>
            <a:r>
              <a:rPr lang="pl-PL" sz="2600" dirty="0" smtClean="0"/>
              <a:t>+ (2 grupy)</a:t>
            </a:r>
          </a:p>
          <a:p>
            <a:pPr>
              <a:buFontTx/>
              <a:buChar char="-"/>
            </a:pPr>
            <a:r>
              <a:rPr lang="pl-PL" sz="2600" dirty="0" smtClean="0"/>
              <a:t>(sumowanie grup nie musi zrównać się z wartością „ogółem”)</a:t>
            </a:r>
          </a:p>
          <a:p>
            <a:pPr marL="0" indent="0">
              <a:buNone/>
            </a:pPr>
            <a:endParaRPr lang="pl-PL" dirty="0" smtClean="0"/>
          </a:p>
          <a:p>
            <a:pPr marL="0" indent="0">
              <a:buNone/>
            </a:pPr>
            <a:r>
              <a:rPr lang="pl-PL" u="sng" dirty="0" smtClean="0"/>
              <a:t>Problem</a:t>
            </a:r>
            <a:r>
              <a:rPr lang="pl-PL" dirty="0" smtClean="0"/>
              <a:t>: grupy docelowe wskazane w LSR różnią się od tych wskazanych dla wskaźników obowiązkowych</a:t>
            </a:r>
          </a:p>
          <a:p>
            <a:pPr marL="0" indent="0">
              <a:buNone/>
            </a:pPr>
            <a:r>
              <a:rPr lang="pl-PL" dirty="0" smtClean="0"/>
              <a:t>- </a:t>
            </a:r>
            <a:r>
              <a:rPr lang="pl-PL" sz="2400" dirty="0" smtClean="0"/>
              <a:t>należy wskazać je w kategorii „inne”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69650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85852" y="1196752"/>
            <a:ext cx="7678636" cy="547260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pl-PL" b="1" dirty="0" smtClean="0">
                <a:solidFill>
                  <a:prstClr val="black"/>
                </a:solidFill>
              </a:rPr>
              <a:t>Liczba podmiotów</a:t>
            </a:r>
            <a:r>
              <a:rPr lang="pl-PL" b="1" dirty="0">
                <a:solidFill>
                  <a:prstClr val="black"/>
                </a:solidFill>
              </a:rPr>
              <a:t>, którym udzielono indywidualnego doradztwa </a:t>
            </a:r>
            <a:endParaRPr lang="pl-PL" b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pl-PL" u="sng" dirty="0" smtClean="0">
                <a:solidFill>
                  <a:prstClr val="black"/>
                </a:solidFill>
              </a:rPr>
              <a:t>Problem</a:t>
            </a:r>
            <a:r>
              <a:rPr lang="pl-PL" dirty="0" smtClean="0">
                <a:solidFill>
                  <a:prstClr val="black"/>
                </a:solidFill>
              </a:rPr>
              <a:t>: dlaczego liczymy tylko tych, którzy otrzymali wsparcie, czy sukces w pozyskiwaniu środków powinien być miarą efektywności doradztwa</a:t>
            </a:r>
            <a:endParaRPr lang="pl-PL" dirty="0">
              <a:solidFill>
                <a:prstClr val="black"/>
              </a:solidFill>
            </a:endParaRPr>
          </a:p>
          <a:p>
            <a:pPr>
              <a:buFontTx/>
              <a:buChar char="-"/>
            </a:pPr>
            <a:r>
              <a:rPr lang="pl-PL" sz="2800" dirty="0" smtClean="0"/>
              <a:t>doprecyzowano</a:t>
            </a:r>
            <a:r>
              <a:rPr lang="pl-PL" sz="2800" dirty="0"/>
              <a:t>: Liczba podmiotów, którym udzielono indywidualnego doradztwa, </a:t>
            </a:r>
            <a:r>
              <a:rPr lang="pl-PL" sz="2800" u="sng" dirty="0"/>
              <a:t>które złożyły wniosek o przyznanie pomocy</a:t>
            </a:r>
            <a:r>
              <a:rPr lang="pl-PL" sz="2800" dirty="0"/>
              <a:t> </a:t>
            </a:r>
            <a:r>
              <a:rPr lang="pl-PL" sz="2800" dirty="0" smtClean="0"/>
              <a:t>– sprawiedliwe podejście (niezależnie od liczby spotkań z potencjalnym wnioskodawcą oraz poświęconego czasu, które mogą być różne w LGD, do wyliczenia efektywności doradztwa pod uwagę będzie brany efekt finalny -  fakt uzyskania dofinansowania przez wnioskodawcę (złożył wniosek do LGD), który otrzymał doradztwo)</a:t>
            </a:r>
          </a:p>
          <a:p>
            <a:pPr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3678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z realizacji LSR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Liczba podmiotów, które otrzymały wsparcie po uprzednim udzieleniu indywidualnego doradztwa  w zakresie ubiegania się o wsparcie na realizację LSR, świadczonego przez LGD </a:t>
            </a:r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Problem: co oznacza „otrzymały wsparcie”</a:t>
            </a:r>
          </a:p>
          <a:p>
            <a:pPr>
              <a:buFontTx/>
              <a:buChar char="-"/>
            </a:pPr>
            <a:r>
              <a:rPr lang="pl-PL" sz="2600" dirty="0" smtClean="0"/>
              <a:t>otrzymały wsparcie = przyznana pomoc (zawarta UPP)</a:t>
            </a:r>
          </a:p>
          <a:p>
            <a:pPr>
              <a:buFontTx/>
              <a:buChar char="-"/>
            </a:pPr>
            <a:r>
              <a:rPr lang="pl-PL" sz="2600" dirty="0"/>
              <a:t>nie dotyczy wnioskodawców, którzy wycofali się z realizacji WOPP przez zawarciem </a:t>
            </a:r>
            <a:r>
              <a:rPr lang="pl-PL" sz="2600" dirty="0" smtClean="0"/>
              <a:t>UPP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2380963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/>
          <p:cNvSpPr>
            <a:spLocks noGrp="1"/>
          </p:cNvSpPr>
          <p:nvPr>
            <p:ph type="title"/>
          </p:nvPr>
        </p:nvSpPr>
        <p:spPr>
          <a:xfrm>
            <a:off x="1214438" y="71438"/>
            <a:ext cx="7858125" cy="1346200"/>
          </a:xfrm>
        </p:spPr>
        <p:txBody>
          <a:bodyPr/>
          <a:lstStyle/>
          <a:p>
            <a:r>
              <a:rPr lang="pl-PL" b="1" smtClean="0"/>
              <a:t>Dziękuję</a:t>
            </a:r>
            <a:r>
              <a:rPr lang="pl-PL" smtClean="0"/>
              <a:t> </a:t>
            </a:r>
            <a:r>
              <a:rPr lang="pl-PL" b="1" smtClean="0"/>
              <a:t>za</a:t>
            </a:r>
            <a:r>
              <a:rPr lang="pl-PL" smtClean="0"/>
              <a:t> </a:t>
            </a:r>
            <a:r>
              <a:rPr lang="pl-PL" b="1" smtClean="0"/>
              <a:t>uwagę</a:t>
            </a:r>
          </a:p>
        </p:txBody>
      </p:sp>
      <p:pic>
        <p:nvPicPr>
          <p:cNvPr id="33795" name="Picture 3" descr="Poznań-Licheń-Inowrocław_22-2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33575" y="1571625"/>
            <a:ext cx="6383338" cy="47863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/>
              <a:t>Zobowiązania LGD</a:t>
            </a:r>
            <a:endParaRPr lang="pl-PL" altLang="pl-PL" dirty="0" smtClean="0"/>
          </a:p>
        </p:txBody>
      </p:sp>
      <p:sp>
        <p:nvSpPr>
          <p:cNvPr id="12291" name="Symbol zastępczy zawartośc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altLang="pl-PL" dirty="0" smtClean="0"/>
              <a:t>Zgodnie z § 5 ust. 1 pkt 23 umowy ramowej </a:t>
            </a:r>
          </a:p>
          <a:p>
            <a:pPr lvl="3"/>
            <a:r>
              <a:rPr lang="pl-PL" altLang="pl-PL" dirty="0" smtClean="0"/>
              <a:t>z uwzględnieniem ostatnich zmian umowy</a:t>
            </a:r>
          </a:p>
          <a:p>
            <a:pPr lvl="1"/>
            <a:r>
              <a:rPr lang="pl-PL" altLang="pl-PL" dirty="0" smtClean="0"/>
              <a:t>LGD zobowiązuje się do monitorowania i ewaluacji LSR, w szczególności poprzez m.in.:</a:t>
            </a:r>
          </a:p>
          <a:p>
            <a:pPr lvl="2"/>
            <a:r>
              <a:rPr lang="pl-PL" altLang="pl-PL" u="sng" dirty="0" smtClean="0"/>
              <a:t>monitorowanie wskaźników </a:t>
            </a:r>
            <a:r>
              <a:rPr lang="pl-PL" altLang="pl-PL" dirty="0" smtClean="0"/>
              <a:t>realizacji celów LSR oraz przedsięwzięć,</a:t>
            </a:r>
          </a:p>
          <a:p>
            <a:pPr lvl="2"/>
            <a:r>
              <a:rPr lang="pl-PL" altLang="pl-PL" dirty="0" smtClean="0"/>
              <a:t>s</a:t>
            </a:r>
            <a:r>
              <a:rPr lang="pl-PL" altLang="pl-PL" u="sng" dirty="0" smtClean="0"/>
              <a:t>kładanie</a:t>
            </a:r>
            <a:r>
              <a:rPr lang="pl-PL" altLang="pl-PL" dirty="0" smtClean="0"/>
              <a:t> ZW do ostatniego dnia lutego każdego roku realizacji LSR </a:t>
            </a:r>
            <a:r>
              <a:rPr lang="pl-PL" altLang="pl-PL" u="sng" dirty="0" smtClean="0"/>
              <a:t>sprawozdania z realizacji LSR</a:t>
            </a:r>
            <a:r>
              <a:rPr lang="pl-PL" altLang="pl-PL" dirty="0" smtClean="0"/>
              <a:t>,</a:t>
            </a:r>
          </a:p>
          <a:p>
            <a:pPr lvl="2"/>
            <a:r>
              <a:rPr lang="pl-PL" altLang="pl-PL" u="sng" dirty="0" smtClean="0"/>
              <a:t>przeprowadzanie ewaluacji </a:t>
            </a:r>
            <a:r>
              <a:rPr lang="pl-PL" altLang="pl-PL" dirty="0" smtClean="0"/>
              <a:t>związanych z LSR zgodnie z procedurą określoną w LSR.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64106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/>
              <a:t>Zobowiązania LGD</a:t>
            </a:r>
            <a:endParaRPr lang="pl-PL" altLang="pl-PL" dirty="0" smtClean="0"/>
          </a:p>
        </p:txBody>
      </p:sp>
      <p:sp>
        <p:nvSpPr>
          <p:cNvPr id="12291" name="Symbol zastępczy zawartości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altLang="pl-PL" dirty="0" smtClean="0"/>
              <a:t>Zgodnie z rozporządzeniem i umową dla poddziałania 19.4</a:t>
            </a:r>
          </a:p>
          <a:p>
            <a:pPr lvl="3"/>
            <a:r>
              <a:rPr lang="pl-PL" altLang="pl-PL" dirty="0" smtClean="0"/>
              <a:t>wsparcie na rzecz kosztów bieżących i aktywizacji</a:t>
            </a:r>
          </a:p>
          <a:p>
            <a:endParaRPr lang="pl-PL" altLang="pl-PL" dirty="0" smtClean="0"/>
          </a:p>
          <a:p>
            <a:pPr lvl="1"/>
            <a:r>
              <a:rPr lang="pl-PL" altLang="pl-PL" dirty="0" smtClean="0"/>
              <a:t>środki finansowe z tytułu pomocy są </a:t>
            </a:r>
            <a:r>
              <a:rPr lang="pl-PL" altLang="pl-PL" u="sng" dirty="0" smtClean="0"/>
              <a:t>wypłacane</a:t>
            </a:r>
            <a:r>
              <a:rPr lang="pl-PL" altLang="pl-PL" dirty="0" smtClean="0"/>
              <a:t> LGD, </a:t>
            </a:r>
            <a:r>
              <a:rPr lang="pl-PL" altLang="pl-PL" u="sng" dirty="0" smtClean="0"/>
              <a:t>jeżeli</a:t>
            </a:r>
            <a:r>
              <a:rPr lang="pl-PL" altLang="pl-PL" dirty="0" smtClean="0"/>
              <a:t> LGD zrealizowała lub realizuje zobowiązania określone w umowie dot. 19.4 oraz w </a:t>
            </a:r>
            <a:r>
              <a:rPr lang="pl-PL" altLang="pl-PL" u="sng" dirty="0" smtClean="0"/>
              <a:t>umowie ramowej </a:t>
            </a:r>
            <a:r>
              <a:rPr lang="pl-PL" altLang="pl-PL" dirty="0" smtClean="0"/>
              <a:t>(§ 13).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7144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/>
              <a:t>Zobowiązania LGD</a:t>
            </a:r>
            <a:endParaRPr lang="pl-PL" altLang="pl-PL" dirty="0" smtClean="0"/>
          </a:p>
        </p:txBody>
      </p:sp>
      <p:sp>
        <p:nvSpPr>
          <p:cNvPr id="12291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pl-PL" dirty="0" smtClean="0"/>
              <a:t>Zgodnie z § 5 ust. 1 pkt 28 umowy ramowej </a:t>
            </a:r>
          </a:p>
          <a:p>
            <a:pPr lvl="3"/>
            <a:r>
              <a:rPr lang="pl-PL" altLang="pl-PL" dirty="0" smtClean="0"/>
              <a:t>z uwzględnieniem ostatnich zmian umowy</a:t>
            </a:r>
          </a:p>
          <a:p>
            <a:endParaRPr lang="pl-PL" altLang="pl-PL" dirty="0" smtClean="0"/>
          </a:p>
          <a:p>
            <a:pPr lvl="1"/>
            <a:r>
              <a:rPr lang="pl-PL" altLang="pl-PL" dirty="0" smtClean="0"/>
              <a:t>LGD zobowiązuje się do </a:t>
            </a:r>
            <a:r>
              <a:rPr lang="pl-PL" altLang="pl-PL" u="sng" dirty="0" smtClean="0"/>
              <a:t>stosowania wytycznych</a:t>
            </a:r>
            <a:r>
              <a:rPr lang="pl-PL" altLang="pl-PL" dirty="0" smtClean="0"/>
              <a:t>, o których mowa w art. 8 ust. 2 ustawy PROW, art. 27 ust. 1 pkt 2 ustawy EFMR.</a:t>
            </a:r>
            <a:endParaRPr lang="pl-PL" altLang="pl-PL" dirty="0" smtClean="0"/>
          </a:p>
        </p:txBody>
      </p:sp>
    </p:spTree>
    <p:extLst>
      <p:ext uri="{BB962C8B-B14F-4D97-AF65-F5344CB8AC3E}">
        <p14:creationId xmlns:p14="http://schemas.microsoft.com/office/powerpoint/2010/main" val="20055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mtClean="0"/>
              <a:t>Monitoring i ewaluacja LSR </a:t>
            </a:r>
            <a:br>
              <a:rPr lang="pl-PL" altLang="pl-PL" smtClean="0"/>
            </a:br>
            <a:r>
              <a:rPr lang="pl-PL" altLang="pl-PL" smtClean="0"/>
              <a:t>vs tzw. „kamienie milowe”</a:t>
            </a:r>
            <a:endParaRPr lang="pl-PL" altLang="pl-PL" dirty="0" smtClean="0"/>
          </a:p>
        </p:txBody>
      </p:sp>
      <p:sp>
        <p:nvSpPr>
          <p:cNvPr id="32771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altLang="pl-PL" dirty="0" smtClean="0"/>
              <a:t>wypłata pomocy na funkcjonowanie LGD</a:t>
            </a:r>
          </a:p>
          <a:p>
            <a:pPr lvl="1"/>
            <a:r>
              <a:rPr lang="pl-PL" altLang="pl-PL" dirty="0" smtClean="0"/>
              <a:t>uzależniona jest od </a:t>
            </a:r>
            <a:r>
              <a:rPr lang="pl-PL" altLang="pl-PL" dirty="0" err="1" smtClean="0"/>
              <a:t>finasowego</a:t>
            </a:r>
            <a:r>
              <a:rPr lang="pl-PL" altLang="pl-PL" dirty="0" smtClean="0"/>
              <a:t> </a:t>
            </a:r>
            <a:r>
              <a:rPr lang="pl-PL" altLang="pl-PL" b="1" dirty="0" smtClean="0"/>
              <a:t>postępu </a:t>
            </a:r>
            <a:r>
              <a:rPr lang="pl-PL" altLang="pl-PL" b="1" dirty="0" smtClean="0"/>
              <a:t>w realizacji </a:t>
            </a:r>
            <a:r>
              <a:rPr lang="pl-PL" altLang="pl-PL" b="1" dirty="0" smtClean="0"/>
              <a:t>LSR</a:t>
            </a:r>
          </a:p>
          <a:p>
            <a:pPr lvl="2"/>
            <a:r>
              <a:rPr lang="pl-PL" altLang="pl-PL" dirty="0" smtClean="0"/>
              <a:t>% </a:t>
            </a:r>
            <a:r>
              <a:rPr lang="pl-PL" altLang="pl-PL" dirty="0" err="1" smtClean="0"/>
              <a:t>flat-rate</a:t>
            </a:r>
            <a:endParaRPr lang="pl-PL" altLang="pl-PL" dirty="0" smtClean="0"/>
          </a:p>
          <a:p>
            <a:pPr lvl="1"/>
            <a:r>
              <a:rPr lang="pl-PL" altLang="pl-PL" dirty="0" smtClean="0"/>
              <a:t>a nie od wyników </a:t>
            </a:r>
            <a:r>
              <a:rPr lang="pl-PL" altLang="pl-PL" dirty="0" smtClean="0"/>
              <a:t>ewaluacji, poziomu wskaźników rzeczowych</a:t>
            </a:r>
            <a:endParaRPr lang="pl-PL" altLang="pl-PL" dirty="0" smtClean="0"/>
          </a:p>
          <a:p>
            <a:pPr lvl="2"/>
            <a:endParaRPr lang="pl-PL" altLang="pl-PL" dirty="0" smtClean="0"/>
          </a:p>
          <a:p>
            <a:r>
              <a:rPr lang="pl-PL" altLang="pl-PL" dirty="0" smtClean="0"/>
              <a:t>zmniejszenie/zwiększenie środków w umowie ramowej</a:t>
            </a:r>
          </a:p>
          <a:p>
            <a:pPr lvl="1"/>
            <a:r>
              <a:rPr lang="pl-PL" altLang="pl-PL" dirty="0" smtClean="0"/>
              <a:t>uzależnione </a:t>
            </a:r>
            <a:r>
              <a:rPr lang="pl-PL" altLang="pl-PL" dirty="0" smtClean="0"/>
              <a:t>jest od </a:t>
            </a:r>
            <a:r>
              <a:rPr lang="pl-PL" altLang="pl-PL" dirty="0" smtClean="0"/>
              <a:t>osiągnięcia tzw. „kamieni milowych” w oparciu o:</a:t>
            </a:r>
          </a:p>
          <a:p>
            <a:pPr lvl="2"/>
            <a:r>
              <a:rPr lang="pl-PL" altLang="pl-PL" b="1" dirty="0" smtClean="0"/>
              <a:t>osiągnięcie części wartości wskaźnika produktu zaplanowanej w LSR </a:t>
            </a:r>
            <a:r>
              <a:rPr lang="pl-PL" altLang="pl-PL" dirty="0" smtClean="0"/>
              <a:t>do osiągnięcia na koniec 2018 r. i na koniec 2021 r. oraz</a:t>
            </a:r>
          </a:p>
          <a:p>
            <a:pPr lvl="2"/>
            <a:r>
              <a:rPr lang="pl-PL" altLang="pl-PL" b="1" dirty="0" smtClean="0"/>
              <a:t>poziom wykorzystania środków finansowych z odpowiedniej puli środków zaplanowanych w LSR </a:t>
            </a:r>
            <a:r>
              <a:rPr lang="pl-PL" altLang="pl-PL" dirty="0" smtClean="0"/>
              <a:t>na lata 2016-2018 i 2016-2021</a:t>
            </a:r>
          </a:p>
          <a:p>
            <a:pPr lvl="3"/>
            <a:r>
              <a:rPr lang="pl-PL" altLang="pl-PL" dirty="0" smtClean="0"/>
              <a:t>dla 2018 r. na podstawie umów o przyznanie pomocy, dla 2021 r. na podstawie płatności</a:t>
            </a:r>
          </a:p>
          <a:p>
            <a:pPr lvl="1"/>
            <a:r>
              <a:rPr lang="pl-PL" altLang="pl-PL" dirty="0" smtClean="0"/>
              <a:t>a nie od wyników ewaluacji</a:t>
            </a:r>
          </a:p>
        </p:txBody>
      </p:sp>
    </p:spTree>
    <p:extLst>
      <p:ext uri="{BB962C8B-B14F-4D97-AF65-F5344CB8AC3E}">
        <p14:creationId xmlns:p14="http://schemas.microsoft.com/office/powerpoint/2010/main" val="138342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dirty="0" smtClean="0"/>
              <a:t>Monitorowanie i ewaluacja LSR przez LGD</a:t>
            </a:r>
            <a:endParaRPr lang="pl-PL" altLang="pl-PL" dirty="0" smtClean="0"/>
          </a:p>
        </p:txBody>
      </p:sp>
      <p:sp>
        <p:nvSpPr>
          <p:cNvPr id="12291" name="Symbol zastępczy zawartości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altLang="pl-PL" dirty="0" smtClean="0"/>
              <a:t>Monitoring i ewaluacja należy do zadań LGD</a:t>
            </a:r>
          </a:p>
          <a:p>
            <a:endParaRPr lang="pl-PL" altLang="pl-PL" dirty="0" smtClean="0"/>
          </a:p>
          <a:p>
            <a:r>
              <a:rPr lang="pl-PL" altLang="pl-PL" dirty="0" smtClean="0"/>
              <a:t>Wyniki monitoringu i ewaluacji nie przekładają się na wysokość wsparcia w ramach podziałania 19.4</a:t>
            </a:r>
          </a:p>
          <a:p>
            <a:pPr lvl="1"/>
            <a:r>
              <a:rPr lang="pl-PL" altLang="pl-PL" dirty="0" smtClean="0"/>
              <a:t>Wyniki ewaluacji dodatkowo nie przekładają się na wysokość środków na działanie 19.2 w ramach LSR (§ 8 umowy ramowej)</a:t>
            </a:r>
          </a:p>
          <a:p>
            <a:pPr lvl="1"/>
            <a:r>
              <a:rPr lang="pl-PL" altLang="pl-PL" dirty="0" smtClean="0"/>
              <a:t>Wyniki monitoringu mają przełożenie na wysokość środków na działanie 19.2 w ramach LSR (§ 8 umowy ramowej)</a:t>
            </a:r>
            <a:endParaRPr lang="pl-PL" altLang="pl-PL" dirty="0" smtClean="0"/>
          </a:p>
          <a:p>
            <a:endParaRPr lang="pl-PL" altLang="pl-PL" dirty="0" smtClean="0"/>
          </a:p>
          <a:p>
            <a:r>
              <a:rPr lang="pl-PL" altLang="pl-PL" dirty="0" smtClean="0"/>
              <a:t>Proces monitorowania i ewaluacji LSR przez LGD </a:t>
            </a:r>
            <a:br>
              <a:rPr lang="pl-PL" altLang="pl-PL" dirty="0" smtClean="0"/>
            </a:br>
            <a:r>
              <a:rPr lang="pl-PL" altLang="pl-PL" dirty="0" smtClean="0"/>
              <a:t>w bieżącym okresie programowania – </a:t>
            </a:r>
          </a:p>
          <a:p>
            <a:pPr lvl="1"/>
            <a:r>
              <a:rPr lang="pl-PL" altLang="pl-PL" dirty="0" smtClean="0"/>
              <a:t>„poligon doświadczalny” </a:t>
            </a:r>
          </a:p>
          <a:p>
            <a:pPr lvl="1"/>
            <a:r>
              <a:rPr lang="pl-PL" altLang="pl-PL" dirty="0" smtClean="0"/>
              <a:t>podjęcie wspólnej próby zmierzenia się z tematem, zdobywanie doświadczenia na przyszłość, zdobywanie dodatkowej wiedzy (więcej niż liczby) nt. przyczyn problemów i sukcesów w osiąganiu zakładanych efektów, weryfikacja przyjętych założeń i zdefiniowanych potrzeb.</a:t>
            </a:r>
          </a:p>
          <a:p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97244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/>
          <p:cNvSpPr>
            <a:spLocks noGrp="1"/>
          </p:cNvSpPr>
          <p:nvPr>
            <p:ph type="title"/>
          </p:nvPr>
        </p:nvSpPr>
        <p:spPr>
          <a:xfrm>
            <a:off x="1214438" y="71438"/>
            <a:ext cx="7858125" cy="1125537"/>
          </a:xfrm>
        </p:spPr>
        <p:txBody>
          <a:bodyPr/>
          <a:lstStyle/>
          <a:p>
            <a:r>
              <a:rPr lang="pl-PL" altLang="pl-PL" dirty="0" smtClean="0"/>
              <a:t>Zobowiązania LGD</a:t>
            </a:r>
          </a:p>
        </p:txBody>
      </p:sp>
      <p:sp>
        <p:nvSpPr>
          <p:cNvPr id="12291" name="Symbol zastępczy zawartości 4"/>
          <p:cNvSpPr>
            <a:spLocks noGrp="1"/>
          </p:cNvSpPr>
          <p:nvPr>
            <p:ph idx="1"/>
          </p:nvPr>
        </p:nvSpPr>
        <p:spPr>
          <a:xfrm>
            <a:off x="1343127" y="1136438"/>
            <a:ext cx="7678738" cy="48011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altLang="pl-PL" b="1" u="sng" dirty="0"/>
          </a:p>
          <a:p>
            <a:pPr marL="0" indent="0">
              <a:buNone/>
            </a:pPr>
            <a:endParaRPr lang="pl-PL" altLang="pl-PL" b="1" u="sng" dirty="0" smtClean="0"/>
          </a:p>
          <a:p>
            <a:pPr marL="0" indent="0">
              <a:buNone/>
            </a:pPr>
            <a:endParaRPr lang="pl-PL" altLang="pl-PL" b="1" u="sng" dirty="0"/>
          </a:p>
          <a:p>
            <a:pPr marL="0" indent="0">
              <a:buNone/>
            </a:pPr>
            <a:endParaRPr lang="pl-PL" altLang="pl-PL" b="1" u="sng" dirty="0" smtClean="0"/>
          </a:p>
          <a:p>
            <a:pPr marL="0" indent="0">
              <a:buNone/>
            </a:pPr>
            <a:endParaRPr lang="pl-PL" altLang="pl-PL" i="1" dirty="0" smtClean="0"/>
          </a:p>
          <a:p>
            <a:pPr marL="0" indent="0" algn="ctr">
              <a:buNone/>
            </a:pPr>
            <a:r>
              <a:rPr lang="pl-PL" altLang="pl-PL" i="1" dirty="0" smtClean="0"/>
              <a:t>Zatem ważne jest by zobowiązania </a:t>
            </a:r>
          </a:p>
          <a:p>
            <a:pPr marL="0" indent="0" algn="ctr">
              <a:buNone/>
            </a:pPr>
            <a:r>
              <a:rPr lang="pl-PL" altLang="pl-PL" i="1" dirty="0" smtClean="0"/>
              <a:t>(w tym dot. monitorowania i ewaluacji) </a:t>
            </a:r>
          </a:p>
          <a:p>
            <a:pPr marL="0" indent="0" algn="ctr">
              <a:buNone/>
            </a:pPr>
            <a:r>
              <a:rPr lang="pl-PL" altLang="pl-PL" i="1" dirty="0" smtClean="0"/>
              <a:t>były realizowane!</a:t>
            </a:r>
          </a:p>
          <a:p>
            <a:pPr marL="0" indent="0">
              <a:buNone/>
            </a:pPr>
            <a:endParaRPr lang="pl-PL" altLang="pl-PL" i="1" dirty="0" smtClean="0"/>
          </a:p>
        </p:txBody>
      </p:sp>
      <p:sp>
        <p:nvSpPr>
          <p:cNvPr id="4" name="Prostokąt 3"/>
          <p:cNvSpPr/>
          <p:nvPr/>
        </p:nvSpPr>
        <p:spPr>
          <a:xfrm>
            <a:off x="1942339" y="1196752"/>
            <a:ext cx="2304256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REALIZACJA ZOBOWIĄZAŃ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5184271" y="1196752"/>
            <a:ext cx="2304256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BRAK SANKCJI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1942339" y="2348880"/>
            <a:ext cx="2304256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BRAK REALIZACJI ZOBOWIĄZĄŃ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165000" y="2377124"/>
            <a:ext cx="2503343" cy="14119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SANKCJE</a:t>
            </a:r>
          </a:p>
          <a:p>
            <a:pPr algn="ctr"/>
            <a:r>
              <a:rPr lang="pl-PL" sz="1400" b="0" dirty="0" smtClean="0"/>
              <a:t>(niewypłacenie transzy w ramach 19.4, w niektórych przypadkach kara – odpowiedni procent  od budżetu 19.4; rozwiązanie umowy ramowej)</a:t>
            </a:r>
            <a:endParaRPr lang="pl-PL" sz="1400" b="0" dirty="0"/>
          </a:p>
        </p:txBody>
      </p:sp>
      <p:cxnSp>
        <p:nvCxnSpPr>
          <p:cNvPr id="6" name="Łącznik prosty ze strzałką 5"/>
          <p:cNvCxnSpPr>
            <a:stCxn id="4" idx="3"/>
            <a:endCxn id="7" idx="1"/>
          </p:cNvCxnSpPr>
          <p:nvPr/>
        </p:nvCxnSpPr>
        <p:spPr>
          <a:xfrm>
            <a:off x="4246595" y="1592796"/>
            <a:ext cx="937676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 flipV="1">
            <a:off x="4269921" y="2751229"/>
            <a:ext cx="895080" cy="83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16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ytuł 1"/>
          <p:cNvSpPr>
            <a:spLocks noGrp="1"/>
          </p:cNvSpPr>
          <p:nvPr>
            <p:ph type="title"/>
          </p:nvPr>
        </p:nvSpPr>
        <p:spPr>
          <a:xfrm>
            <a:off x="1214438" y="71438"/>
            <a:ext cx="7858125" cy="1346200"/>
          </a:xfrm>
        </p:spPr>
        <p:txBody>
          <a:bodyPr/>
          <a:lstStyle/>
          <a:p>
            <a:r>
              <a:rPr lang="pl-PL" altLang="pl-PL" dirty="0" smtClean="0"/>
              <a:t>Monitoring i ewaluacja LSR </a:t>
            </a:r>
            <a:br>
              <a:rPr lang="pl-PL" altLang="pl-PL" dirty="0" smtClean="0"/>
            </a:br>
            <a:r>
              <a:rPr lang="pl-PL" altLang="pl-PL" dirty="0" smtClean="0"/>
              <a:t>vs tzw. „kamienie milowe”</a:t>
            </a:r>
          </a:p>
        </p:txBody>
      </p:sp>
      <p:sp>
        <p:nvSpPr>
          <p:cNvPr id="32771" name="Symbol zastępczy zawartości 2"/>
          <p:cNvSpPr>
            <a:spLocks noGrp="1"/>
          </p:cNvSpPr>
          <p:nvPr>
            <p:ph idx="1"/>
          </p:nvPr>
        </p:nvSpPr>
        <p:spPr>
          <a:xfrm>
            <a:off x="1258888" y="1628775"/>
            <a:ext cx="7777162" cy="4668838"/>
          </a:xfrm>
        </p:spPr>
        <p:txBody>
          <a:bodyPr/>
          <a:lstStyle/>
          <a:p>
            <a:pPr marL="0" lvl="1" indent="0" algn="just">
              <a:buNone/>
            </a:pPr>
            <a:endParaRPr lang="pl-PL" altLang="pl-PL" dirty="0" smtClean="0"/>
          </a:p>
        </p:txBody>
      </p:sp>
      <p:graphicFrame>
        <p:nvGraphicFramePr>
          <p:cNvPr id="7" name="Obi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0882703"/>
              </p:ext>
            </p:extLst>
          </p:nvPr>
        </p:nvGraphicFramePr>
        <p:xfrm>
          <a:off x="1838325" y="2057400"/>
          <a:ext cx="9917113" cy="311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Dokument" r:id="rId3" imgW="9033964" imgH="2828435" progId="Word.Document.12">
                  <p:embed/>
                </p:oleObj>
              </mc:Choice>
              <mc:Fallback>
                <p:oleObj name="Dokument" r:id="rId3" imgW="9033964" imgH="282843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38325" y="2057400"/>
                        <a:ext cx="9917113" cy="3113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15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eader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Leader</Template>
  <TotalTime>7905</TotalTime>
  <Words>1240</Words>
  <Application>Microsoft Office PowerPoint</Application>
  <PresentationFormat>Pokaz na ekranie (4:3)</PresentationFormat>
  <Paragraphs>162</Paragraphs>
  <Slides>23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5" baseType="lpstr">
      <vt:lpstr>Leader</vt:lpstr>
      <vt:lpstr>Dokument</vt:lpstr>
      <vt:lpstr>Monitorowanie i ewaluacja LSR</vt:lpstr>
      <vt:lpstr>Zadania LGD</vt:lpstr>
      <vt:lpstr>Zobowiązania LGD</vt:lpstr>
      <vt:lpstr>Zobowiązania LGD</vt:lpstr>
      <vt:lpstr>Zobowiązania LGD</vt:lpstr>
      <vt:lpstr>Monitoring i ewaluacja LSR  vs tzw. „kamienie milowe”</vt:lpstr>
      <vt:lpstr>Monitorowanie i ewaluacja LSR przez LGD</vt:lpstr>
      <vt:lpstr>Zobowiązania LGD</vt:lpstr>
      <vt:lpstr>Monitoring i ewaluacja LSR  vs tzw. „kamienie milowe”</vt:lpstr>
      <vt:lpstr>Monitoring i ewaluacja LSR  vs tzw. „kamienie milowe”</vt:lpstr>
      <vt:lpstr>Zmiany w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Sprawozdanie z realizacji LSR</vt:lpstr>
      <vt:lpstr>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Podejście Leader</dc:title>
  <dc:creator>ltom</dc:creator>
  <cp:lastModifiedBy>Tomczak Łukasz</cp:lastModifiedBy>
  <cp:revision>741</cp:revision>
  <dcterms:created xsi:type="dcterms:W3CDTF">2009-06-02T12:46:28Z</dcterms:created>
  <dcterms:modified xsi:type="dcterms:W3CDTF">2017-06-14T14:44:12Z</dcterms:modified>
</cp:coreProperties>
</file>