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94" r:id="rId2"/>
    <p:sldId id="577" r:id="rId3"/>
    <p:sldId id="568" r:id="rId4"/>
    <p:sldId id="571" r:id="rId5"/>
    <p:sldId id="569" r:id="rId6"/>
    <p:sldId id="574" r:id="rId7"/>
    <p:sldId id="572" r:id="rId8"/>
    <p:sldId id="570" r:id="rId9"/>
    <p:sldId id="575" r:id="rId10"/>
    <p:sldId id="576" r:id="rId11"/>
    <p:sldId id="589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11" r:id="rId2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C05350"/>
    <a:srgbClr val="9B3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07" d="100"/>
          <a:sy n="107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2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2017-06-14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Monitorowanie i ewaluacja LSR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Departament Rozwoju Obszarów Wiejskich</a:t>
            </a:r>
            <a:br>
              <a:rPr lang="pl-PL" dirty="0" smtClean="0"/>
            </a:br>
            <a:r>
              <a:rPr lang="pl-PL" dirty="0" smtClean="0"/>
              <a:t>Ministerstwo Rolnictwa i Rozwoju Wsi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altLang="pl-PL" dirty="0" smtClean="0"/>
              <a:t>Monitoring i ewaluacja LSR </a:t>
            </a:r>
            <a:br>
              <a:rPr lang="pl-PL" altLang="pl-PL" dirty="0" smtClean="0"/>
            </a:br>
            <a:r>
              <a:rPr lang="pl-PL" altLang="pl-PL" dirty="0" smtClean="0"/>
              <a:t>vs tzw. „kamienie milowe”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>
          <a:xfrm>
            <a:off x="1258888" y="1628775"/>
            <a:ext cx="7777162" cy="4668838"/>
          </a:xfrm>
        </p:spPr>
        <p:txBody>
          <a:bodyPr/>
          <a:lstStyle/>
          <a:p>
            <a:pPr marL="0" lvl="1" indent="0" algn="just">
              <a:buNone/>
            </a:pPr>
            <a:endParaRPr lang="pl-PL" altLang="pl-PL" dirty="0" smtClean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23911"/>
              </p:ext>
            </p:extLst>
          </p:nvPr>
        </p:nvGraphicFramePr>
        <p:xfrm>
          <a:off x="1838325" y="1846263"/>
          <a:ext cx="10585450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kument" r:id="rId3" imgW="9033964" imgH="3292419" progId="Word.Document.12">
                  <p:embed/>
                </p:oleObj>
              </mc:Choice>
              <mc:Fallback>
                <p:oleObj name="Dokument" r:id="rId3" imgW="9033964" imgH="32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325" y="1846263"/>
                        <a:ext cx="10585450" cy="386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w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§ 10 umowy ramowej</a:t>
            </a:r>
          </a:p>
          <a:p>
            <a:pPr lvl="1"/>
            <a:r>
              <a:rPr lang="pl-PL" dirty="0" smtClean="0"/>
              <a:t>Brak generalnego zakazu zmiany LSR</a:t>
            </a:r>
          </a:p>
          <a:p>
            <a:pPr lvl="2"/>
            <a:r>
              <a:rPr lang="pl-PL" dirty="0" smtClean="0"/>
              <a:t>w tym wskaźników</a:t>
            </a:r>
          </a:p>
          <a:p>
            <a:pPr lvl="8"/>
            <a:endParaRPr lang="pl-PL" dirty="0" smtClean="0"/>
          </a:p>
          <a:p>
            <a:pPr lvl="1"/>
            <a:r>
              <a:rPr lang="pl-PL" dirty="0" smtClean="0"/>
              <a:t>Zmiany muszą być uzasadnione</a:t>
            </a:r>
          </a:p>
          <a:p>
            <a:pPr lvl="2"/>
            <a:r>
              <a:rPr lang="pl-PL" dirty="0" smtClean="0"/>
              <a:t>w szczególności wynikać z analizy </a:t>
            </a:r>
            <a:r>
              <a:rPr lang="pl-PL" b="1" dirty="0" smtClean="0">
                <a:solidFill>
                  <a:srgbClr val="FF0000"/>
                </a:solidFill>
              </a:rPr>
              <a:t>(ewaluacja)</a:t>
            </a:r>
          </a:p>
          <a:p>
            <a:pPr lvl="8"/>
            <a:endParaRPr lang="pl-PL" dirty="0" smtClean="0"/>
          </a:p>
          <a:p>
            <a:pPr lvl="1"/>
            <a:r>
              <a:rPr lang="pl-PL" dirty="0" smtClean="0"/>
              <a:t>Zmiany musza być spójne</a:t>
            </a:r>
          </a:p>
          <a:p>
            <a:pPr lvl="2"/>
            <a:r>
              <a:rPr lang="pl-PL" dirty="0" smtClean="0"/>
              <a:t>wysokość środków – wysokość wskaźników</a:t>
            </a:r>
          </a:p>
          <a:p>
            <a:pPr lvl="8"/>
            <a:endParaRPr lang="pl-PL" dirty="0" smtClean="0"/>
          </a:p>
          <a:p>
            <a:pPr lvl="1"/>
            <a:r>
              <a:rPr lang="pl-PL" dirty="0" smtClean="0"/>
              <a:t>Zmiany nie mogą prowadzić do obejścia postanowień umowy</a:t>
            </a:r>
          </a:p>
          <a:p>
            <a:pPr lvl="2"/>
            <a:r>
              <a:rPr lang="pl-PL" dirty="0" smtClean="0"/>
              <a:t>Nie można zmniejszać środków do końca 2018 i 2021 roku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717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Sprawozdanie z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LGD składa do zarządu województwa corocznie</a:t>
            </a:r>
          </a:p>
          <a:p>
            <a:pPr lvl="1"/>
            <a:r>
              <a:rPr lang="pl-PL" dirty="0" smtClean="0"/>
              <a:t>do końca lutego następnego roku</a:t>
            </a:r>
          </a:p>
          <a:p>
            <a:pPr lvl="1"/>
            <a:r>
              <a:rPr lang="pl-PL" dirty="0" smtClean="0"/>
              <a:t>według stanu na 31 grudnia roku za który składane jest sprawozdanie</a:t>
            </a:r>
          </a:p>
          <a:p>
            <a:endParaRPr lang="pl-PL" dirty="0" smtClean="0"/>
          </a:p>
          <a:p>
            <a:r>
              <a:rPr lang="pl-PL" dirty="0" smtClean="0"/>
              <a:t>przedstawia dane w sposób narastający albo w odniesieniu do roku sprawozdawczego</a:t>
            </a:r>
          </a:p>
          <a:p>
            <a:pPr lvl="1"/>
            <a:r>
              <a:rPr lang="pl-PL" dirty="0" smtClean="0"/>
              <a:t>przy każdej części sprawozdania przypis wskazujący odpowiedni sposób prezentacji danych</a:t>
            </a:r>
          </a:p>
          <a:p>
            <a:endParaRPr lang="pl-PL" dirty="0" smtClean="0"/>
          </a:p>
          <a:p>
            <a:r>
              <a:rPr lang="pl-PL" dirty="0" smtClean="0"/>
              <a:t>uniwersalny wzór sprawozdania</a:t>
            </a:r>
          </a:p>
          <a:p>
            <a:pPr lvl="1"/>
            <a:r>
              <a:rPr lang="pl-PL" dirty="0" smtClean="0"/>
              <a:t>części wspólne</a:t>
            </a:r>
          </a:p>
          <a:p>
            <a:pPr lvl="1"/>
            <a:r>
              <a:rPr lang="pl-PL" dirty="0" smtClean="0"/>
              <a:t>części właściwe dla poszczególnych funduszy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98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Sprawozdanie z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Format:</a:t>
            </a:r>
          </a:p>
          <a:p>
            <a:pPr lvl="1"/>
            <a:r>
              <a:rPr lang="pl-PL" dirty="0" smtClean="0"/>
              <a:t>obecnie </a:t>
            </a:r>
            <a:r>
              <a:rPr lang="pl-PL" b="1" dirty="0">
                <a:solidFill>
                  <a:srgbClr val="00B050"/>
                </a:solidFill>
              </a:rPr>
              <a:t>.</a:t>
            </a:r>
            <a:r>
              <a:rPr lang="pl-PL" b="1" dirty="0" err="1">
                <a:solidFill>
                  <a:srgbClr val="00B050"/>
                </a:solidFill>
              </a:rPr>
              <a:t>doc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dirty="0" smtClean="0"/>
              <a:t>(na potrzeby konsultacji)</a:t>
            </a:r>
            <a:endParaRPr lang="pl-PL" b="1" dirty="0" smtClean="0">
              <a:solidFill>
                <a:srgbClr val="00B050"/>
              </a:solidFill>
            </a:endParaRPr>
          </a:p>
          <a:p>
            <a:pPr lvl="1"/>
            <a:r>
              <a:rPr lang="pl-PL" dirty="0" smtClean="0"/>
              <a:t>docelowo </a:t>
            </a:r>
            <a:r>
              <a:rPr lang="pl-PL" b="1" dirty="0" smtClean="0">
                <a:solidFill>
                  <a:srgbClr val="FF0000"/>
                </a:solidFill>
              </a:rPr>
              <a:t>.xls </a:t>
            </a:r>
            <a:r>
              <a:rPr lang="pl-PL" dirty="0" smtClean="0"/>
              <a:t>(bardziej użyteczny)</a:t>
            </a:r>
          </a:p>
          <a:p>
            <a:endParaRPr lang="pl-PL" dirty="0" smtClean="0"/>
          </a:p>
          <a:p>
            <a:r>
              <a:rPr lang="pl-PL" dirty="0" smtClean="0"/>
              <a:t>część danych będzie podlegać agregacji na poziomie PROW 2014-2020</a:t>
            </a:r>
          </a:p>
          <a:p>
            <a:pPr lvl="1"/>
            <a:r>
              <a:rPr lang="pl-PL" dirty="0" smtClean="0"/>
              <a:t>wykorzystywane zarówno do oceny realizacji podejścia LEADER jako działania PROW 2014-2020</a:t>
            </a:r>
          </a:p>
          <a:p>
            <a:pPr lvl="1"/>
            <a:r>
              <a:rPr lang="pl-PL" dirty="0" smtClean="0"/>
              <a:t>jak również na potrzeby sprawozdawcze Komisji Europejskiej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46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Sprawozdanie z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Skąd LGD będzie miała dane do wypełnienia sprawozdania?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Dane z WOPP/umów o przyznanie pomocy/WOP/</a:t>
            </a:r>
            <a:r>
              <a:rPr lang="pl-PL" dirty="0" err="1" smtClean="0"/>
              <a:t>Ipro</a:t>
            </a:r>
            <a:r>
              <a:rPr lang="pl-PL" dirty="0" smtClean="0"/>
              <a:t> przekazywane przez SW do LGD w formacie </a:t>
            </a:r>
            <a:r>
              <a:rPr lang="pl-PL" b="1" dirty="0" smtClean="0">
                <a:solidFill>
                  <a:srgbClr val="FF0000"/>
                </a:solidFill>
              </a:rPr>
              <a:t>.xls</a:t>
            </a:r>
          </a:p>
          <a:p>
            <a:pPr lvl="2"/>
            <a:r>
              <a:rPr lang="pl-PL" dirty="0" smtClean="0"/>
              <a:t> kwartalnie</a:t>
            </a:r>
          </a:p>
          <a:p>
            <a:pPr lvl="2"/>
            <a:endParaRPr lang="pl-PL" dirty="0" smtClean="0"/>
          </a:p>
          <a:p>
            <a:pPr lvl="1"/>
            <a:r>
              <a:rPr lang="pl-PL" dirty="0" smtClean="0"/>
              <a:t>Dostęp do bazy danych ARiMR?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557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Sprawozdanie z realizacji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Do czego posłużą te dane?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do gromadzenia informacji użytecznych podczas ewaluacji/badań zlecanych przez MRiRW/SW</a:t>
            </a:r>
          </a:p>
          <a:p>
            <a:pPr lvl="1"/>
            <a:r>
              <a:rPr lang="pl-PL" dirty="0" smtClean="0"/>
              <a:t>do bieżącej informacji nt. </a:t>
            </a:r>
            <a:r>
              <a:rPr lang="pl-PL" dirty="0" smtClean="0"/>
              <a:t>realizacji działania LEADER w ramach PROW 2014-2020</a:t>
            </a:r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do monitorowania realizacji „kamieni milowych”</a:t>
            </a:r>
          </a:p>
          <a:p>
            <a:pPr lvl="1"/>
            <a:r>
              <a:rPr lang="pl-PL" dirty="0" smtClean="0"/>
              <a:t>do weryfikacji „kamieni milowych”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689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Liczba osób zatrudnionych w LGD </a:t>
            </a:r>
            <a:r>
              <a:rPr lang="pl-PL" b="1" dirty="0" smtClean="0"/>
              <a:t>na </a:t>
            </a:r>
            <a:r>
              <a:rPr lang="pl-PL" b="1" dirty="0"/>
              <a:t>podstawie umowy o pracę </a:t>
            </a:r>
            <a:endParaRPr lang="pl-PL" b="1" dirty="0" smtClean="0"/>
          </a:p>
          <a:p>
            <a:pPr marL="0" indent="0">
              <a:buNone/>
            </a:pPr>
            <a:r>
              <a:rPr lang="pl-PL" u="sng" dirty="0" smtClean="0"/>
              <a:t>Problem</a:t>
            </a:r>
            <a:r>
              <a:rPr lang="pl-PL" dirty="0" smtClean="0"/>
              <a:t>: czy wszystkie osoby mające umowę o pracę, np. osoba sprzątająca</a:t>
            </a:r>
          </a:p>
          <a:p>
            <a:pPr>
              <a:buFontTx/>
              <a:buChar char="-"/>
            </a:pPr>
            <a:r>
              <a:rPr lang="pl-PL" sz="2200" dirty="0" smtClean="0">
                <a:solidFill>
                  <a:prstClr val="black"/>
                </a:solidFill>
              </a:rPr>
              <a:t>dotyczy </a:t>
            </a:r>
            <a:r>
              <a:rPr lang="pl-PL" sz="2200" dirty="0">
                <a:solidFill>
                  <a:prstClr val="black"/>
                </a:solidFill>
              </a:rPr>
              <a:t>osób zatrudnionych w LGD w związku z realizacją LSR</a:t>
            </a:r>
          </a:p>
          <a:p>
            <a:pPr>
              <a:buFontTx/>
              <a:buChar char="-"/>
            </a:pPr>
            <a:r>
              <a:rPr lang="pl-PL" sz="2200" dirty="0" smtClean="0">
                <a:solidFill>
                  <a:prstClr val="black"/>
                </a:solidFill>
              </a:rPr>
              <a:t>liczba </a:t>
            </a:r>
            <a:r>
              <a:rPr lang="pl-PL" sz="2200" dirty="0">
                <a:solidFill>
                  <a:prstClr val="black"/>
                </a:solidFill>
              </a:rPr>
              <a:t>pracowników może być zmienna w ciągu roku – należy podać stan średnioroczny wymiar czasu pracy</a:t>
            </a:r>
          </a:p>
          <a:p>
            <a:pPr>
              <a:buFontTx/>
              <a:buChar char="-"/>
            </a:pPr>
            <a:r>
              <a:rPr lang="pl-PL" sz="2200" dirty="0" smtClean="0">
                <a:solidFill>
                  <a:prstClr val="black"/>
                </a:solidFill>
              </a:rPr>
              <a:t>dodano</a:t>
            </a:r>
            <a:r>
              <a:rPr lang="pl-PL" sz="2200" dirty="0">
                <a:solidFill>
                  <a:prstClr val="black"/>
                </a:solidFill>
              </a:rPr>
              <a:t>: Liczba osób wykonujących zadania w ramach realizacji LSR na podstawie umowy o wolontariat oraz umowy o staż</a:t>
            </a:r>
          </a:p>
          <a:p>
            <a:pPr marL="0" indent="0">
              <a:buNone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29541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sz="3000" b="1" dirty="0" smtClean="0">
                <a:solidFill>
                  <a:prstClr val="black"/>
                </a:solidFill>
              </a:rPr>
              <a:t>Liczba </a:t>
            </a:r>
            <a:r>
              <a:rPr lang="pl-PL" sz="3000" b="1" dirty="0">
                <a:solidFill>
                  <a:prstClr val="black"/>
                </a:solidFill>
              </a:rPr>
              <a:t>członków organu decyzyjnego LGD:</a:t>
            </a:r>
          </a:p>
          <a:p>
            <a:pPr marL="0" lvl="0" indent="0">
              <a:buNone/>
            </a:pPr>
            <a:r>
              <a:rPr lang="pl-PL" sz="3000" u="sng" dirty="0">
                <a:solidFill>
                  <a:prstClr val="black"/>
                </a:solidFill>
              </a:rPr>
              <a:t>Problem</a:t>
            </a:r>
            <a:r>
              <a:rPr lang="pl-PL" sz="3000" dirty="0">
                <a:solidFill>
                  <a:prstClr val="black"/>
                </a:solidFill>
              </a:rPr>
              <a:t>: częste zmiany składy w danym roku</a:t>
            </a:r>
          </a:p>
          <a:p>
            <a:pPr>
              <a:buFontTx/>
              <a:buChar char="-"/>
            </a:pPr>
            <a:r>
              <a:rPr lang="pl-PL" sz="2200" dirty="0" smtClean="0">
                <a:solidFill>
                  <a:prstClr val="black"/>
                </a:solidFill>
              </a:rPr>
              <a:t>dana </a:t>
            </a:r>
            <a:r>
              <a:rPr lang="pl-PL" sz="2200" dirty="0">
                <a:solidFill>
                  <a:prstClr val="black"/>
                </a:solidFill>
              </a:rPr>
              <a:t>ta jest zmienna w ciągu roku, ale na potrzeby sprawozdania – stan na 31 XII, czyli ostatni stan w roku sprawozdawczym (po zaakceptowaniu tej zmiany)</a:t>
            </a:r>
          </a:p>
          <a:p>
            <a:pPr marL="0" lvl="0" indent="0">
              <a:buNone/>
            </a:pPr>
            <a:endParaRPr lang="pl-PL" sz="2200" dirty="0">
              <a:solidFill>
                <a:prstClr val="black"/>
              </a:solidFill>
            </a:endParaRPr>
          </a:p>
          <a:p>
            <a:pPr lvl="0"/>
            <a:r>
              <a:rPr lang="pl-PL" sz="3000" b="1" dirty="0" smtClean="0">
                <a:solidFill>
                  <a:prstClr val="black"/>
                </a:solidFill>
              </a:rPr>
              <a:t>Liczba </a:t>
            </a:r>
            <a:r>
              <a:rPr lang="pl-PL" sz="3000" b="1" dirty="0">
                <a:solidFill>
                  <a:prstClr val="black"/>
                </a:solidFill>
              </a:rPr>
              <a:t>projektów w ramach KSOW, w których LGD wzięło udział </a:t>
            </a:r>
          </a:p>
          <a:p>
            <a:pPr marL="0" lvl="0" indent="0">
              <a:buNone/>
            </a:pPr>
            <a:r>
              <a:rPr lang="pl-PL" sz="3000" u="sng" dirty="0">
                <a:solidFill>
                  <a:prstClr val="black"/>
                </a:solidFill>
              </a:rPr>
              <a:t>Problem</a:t>
            </a:r>
            <a:r>
              <a:rPr lang="pl-PL" sz="3000" dirty="0">
                <a:solidFill>
                  <a:prstClr val="black"/>
                </a:solidFill>
              </a:rPr>
              <a:t>: co rozumie się pod pojęciem „udział”</a:t>
            </a:r>
          </a:p>
          <a:p>
            <a:pPr lvl="0">
              <a:buFontTx/>
              <a:buChar char="-"/>
            </a:pPr>
            <a:r>
              <a:rPr lang="pl-PL" sz="2200" dirty="0">
                <a:solidFill>
                  <a:prstClr val="black"/>
                </a:solidFill>
              </a:rPr>
              <a:t>niezależnie od charakteru zaangażowania, np. jako uczestnik, organizator,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852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Środki otrzymane przez LGD, z wyłączeniem środków otrzymanych w ramach programów, z których finansowana jest </a:t>
            </a:r>
            <a:r>
              <a:rPr lang="pl-PL" b="1" dirty="0" smtClean="0"/>
              <a:t>LSR:</a:t>
            </a:r>
          </a:p>
          <a:p>
            <a:pPr marL="0" indent="0">
              <a:buNone/>
            </a:pPr>
            <a:r>
              <a:rPr lang="pl-PL" u="sng" dirty="0" smtClean="0"/>
              <a:t>Problem</a:t>
            </a:r>
            <a:r>
              <a:rPr lang="pl-PL" dirty="0" smtClean="0"/>
              <a:t>: jakie środki, czy składki członkowskie też?</a:t>
            </a:r>
          </a:p>
          <a:p>
            <a:pPr>
              <a:buFontTx/>
              <a:buChar char="-"/>
            </a:pPr>
            <a:r>
              <a:rPr lang="pl-PL" sz="2600" dirty="0">
                <a:solidFill>
                  <a:prstClr val="black"/>
                </a:solidFill>
              </a:rPr>
              <a:t>środki, które zostały LGD wypłacone</a:t>
            </a:r>
          </a:p>
          <a:p>
            <a:pPr>
              <a:buFontTx/>
              <a:buChar char="-"/>
            </a:pPr>
            <a:r>
              <a:rPr lang="pl-PL" sz="2600" dirty="0">
                <a:solidFill>
                  <a:prstClr val="black"/>
                </a:solidFill>
              </a:rPr>
              <a:t>środki pochodzące ze składek członkowskich</a:t>
            </a:r>
          </a:p>
          <a:p>
            <a:pPr>
              <a:buFontTx/>
              <a:buChar char="-"/>
            </a:pPr>
            <a:r>
              <a:rPr lang="pl-PL" sz="2600" dirty="0">
                <a:solidFill>
                  <a:prstClr val="black"/>
                </a:solidFill>
              </a:rPr>
              <a:t>środki pochodzące z darowizn</a:t>
            </a:r>
          </a:p>
          <a:p>
            <a:pPr>
              <a:buFontTx/>
              <a:buChar char="-"/>
            </a:pPr>
            <a:r>
              <a:rPr lang="pl-PL" sz="2600" dirty="0">
                <a:solidFill>
                  <a:prstClr val="black"/>
                </a:solidFill>
              </a:rPr>
              <a:t>środki pochodzące ze wsparcia przez gminy</a:t>
            </a:r>
          </a:p>
          <a:p>
            <a:pPr>
              <a:buFontTx/>
              <a:buChar char="-"/>
            </a:pPr>
            <a:r>
              <a:rPr lang="pl-PL" sz="2600" dirty="0">
                <a:solidFill>
                  <a:prstClr val="black"/>
                </a:solidFill>
              </a:rPr>
              <a:t>wsparcia z innych programów pomocowych 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r>
              <a:rPr lang="pl-PL" sz="2600" dirty="0" smtClean="0"/>
              <a:t>Nie należy podawać środków </a:t>
            </a:r>
            <a:r>
              <a:rPr lang="pl-PL" sz="2600" dirty="0"/>
              <a:t>wypłaconych w ramach realizacji LSR, w ramach programów, z których finansowana jest </a:t>
            </a:r>
            <a:r>
              <a:rPr lang="pl-PL" sz="2600" dirty="0" smtClean="0"/>
              <a:t>LSR.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71891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Kody </a:t>
            </a:r>
            <a:r>
              <a:rPr lang="pl-PL" b="1" dirty="0" smtClean="0"/>
              <a:t>PKD wsparte </a:t>
            </a:r>
            <a:r>
              <a:rPr lang="pl-PL" b="1" dirty="0"/>
              <a:t>w ramach rozwoju </a:t>
            </a:r>
            <a:r>
              <a:rPr lang="pl-PL" b="1" dirty="0" smtClean="0"/>
              <a:t>przedsiębiorczości:</a:t>
            </a:r>
          </a:p>
          <a:p>
            <a:pPr marL="0" indent="0">
              <a:buNone/>
            </a:pPr>
            <a:r>
              <a:rPr lang="pl-PL" u="sng" dirty="0" smtClean="0"/>
              <a:t>Problem</a:t>
            </a:r>
            <a:r>
              <a:rPr lang="pl-PL" dirty="0" smtClean="0"/>
              <a:t>: brak możliwości wskazania wiodących kodów, każdy jest inny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tylko PROW 2014 – 2020 (19.2)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5 najbardziej popularnych kodów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wyłącznie dane dotyczące operacji zakończonych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kody PKD wg klasyfikacji z rozporządzenia w sprawie PKD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jeśli w LGD nie ma powtarzających się, wspartych kodów PKD, należy wskazać te kody (maksymalnie 5), które najlepiej wpisują się we wsparcie, na które ukierunkowana jest dana LSR</a:t>
            </a:r>
          </a:p>
        </p:txBody>
      </p:sp>
    </p:spTree>
    <p:extLst>
      <p:ext uri="{BB962C8B-B14F-4D97-AF65-F5344CB8AC3E}">
        <p14:creationId xmlns:p14="http://schemas.microsoft.com/office/powerpoint/2010/main" val="4016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Zadania LGD</a:t>
            </a:r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Zadania LGD obejmują:</a:t>
            </a:r>
          </a:p>
          <a:p>
            <a:pPr lvl="1"/>
            <a:r>
              <a:rPr lang="pl-PL" altLang="pl-PL" dirty="0" smtClean="0"/>
              <a:t>…</a:t>
            </a:r>
          </a:p>
          <a:p>
            <a:pPr lvl="1"/>
            <a:r>
              <a:rPr lang="pl-PL" altLang="pl-PL" u="sng" dirty="0" smtClean="0"/>
              <a:t>monitorowanie</a:t>
            </a:r>
            <a:r>
              <a:rPr lang="pl-PL" altLang="pl-PL" dirty="0" smtClean="0"/>
              <a:t> wdrażania LSR i operacji będących przedmiotem wsparcia oraz przeprowadzanie szczegółowych działań </a:t>
            </a:r>
            <a:r>
              <a:rPr lang="pl-PL" altLang="pl-PL" u="sng" dirty="0" smtClean="0"/>
              <a:t>ewaluacyjnych</a:t>
            </a:r>
            <a:r>
              <a:rPr lang="pl-PL" altLang="pl-PL" dirty="0" smtClean="0"/>
              <a:t> </a:t>
            </a:r>
            <a:r>
              <a:rPr lang="pl-PL" altLang="pl-PL" dirty="0" smtClean="0"/>
              <a:t>związanych </a:t>
            </a:r>
            <a:r>
              <a:rPr lang="pl-PL" altLang="pl-PL" dirty="0" smtClean="0"/>
              <a:t>z tą strategią</a:t>
            </a:r>
          </a:p>
          <a:p>
            <a:pPr lvl="3"/>
            <a:endParaRPr lang="pl-PL" altLang="pl-PL" dirty="0" smtClean="0"/>
          </a:p>
          <a:p>
            <a:pPr lvl="3"/>
            <a:r>
              <a:rPr lang="pl-PL" altLang="pl-PL" dirty="0" smtClean="0"/>
              <a:t>Art. 34 ust. 3 lit. g rozporządzenia 1303/2013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677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509774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err="1" smtClean="0"/>
              <a:t>Dezagregacja</a:t>
            </a:r>
            <a:r>
              <a:rPr lang="pl-PL" b="1" dirty="0" smtClean="0"/>
              <a:t> na poziomie podmiotów z grup </a:t>
            </a:r>
            <a:r>
              <a:rPr lang="pl-PL" b="1" dirty="0" err="1" smtClean="0"/>
              <a:t>defaworyzowanych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u="sng" dirty="0" smtClean="0"/>
              <a:t>Problem</a:t>
            </a:r>
            <a:r>
              <a:rPr lang="pl-PL" dirty="0" smtClean="0"/>
              <a:t>: nie można wskazać 1 grupy, bo projekt skierowany jest do kilku grup</a:t>
            </a:r>
          </a:p>
          <a:p>
            <a:pPr>
              <a:buFontTx/>
              <a:buChar char="-"/>
            </a:pPr>
            <a:r>
              <a:rPr lang="pl-PL" sz="2600" dirty="0" smtClean="0"/>
              <a:t>dopuszczalne jest wskazanie tylu grup, do ilu skierowany jest projekt, </a:t>
            </a:r>
            <a:r>
              <a:rPr lang="pl-PL" sz="2600" dirty="0"/>
              <a:t>np. </a:t>
            </a:r>
            <a:r>
              <a:rPr lang="pl-PL" sz="2600" dirty="0" smtClean="0"/>
              <a:t>utworzono miejsce pracy dla bezrobotnej kobiety </a:t>
            </a:r>
            <a:r>
              <a:rPr lang="pl-PL" sz="2600" dirty="0"/>
              <a:t>50</a:t>
            </a:r>
            <a:r>
              <a:rPr lang="pl-PL" sz="2600" dirty="0" smtClean="0"/>
              <a:t>+ (2 grupy)</a:t>
            </a:r>
          </a:p>
          <a:p>
            <a:pPr>
              <a:buFontTx/>
              <a:buChar char="-"/>
            </a:pPr>
            <a:r>
              <a:rPr lang="pl-PL" sz="2600" dirty="0" smtClean="0"/>
              <a:t>(sumowanie grup nie musi zrównać się z wartością „ogółem”)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u="sng" dirty="0" smtClean="0"/>
              <a:t>Problem</a:t>
            </a:r>
            <a:r>
              <a:rPr lang="pl-PL" dirty="0" smtClean="0"/>
              <a:t>: grupy docelowe wskazane w LSR różnią się od tych wskazanych dla wskaźników obowiązkowych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sz="2400" dirty="0" smtClean="0"/>
              <a:t>należy wskazać je w kategorii „inne”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965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196752"/>
            <a:ext cx="7678636" cy="54726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Liczba podmiotów</a:t>
            </a:r>
            <a:r>
              <a:rPr lang="pl-PL" b="1" dirty="0">
                <a:solidFill>
                  <a:prstClr val="black"/>
                </a:solidFill>
              </a:rPr>
              <a:t>, którym udzielono indywidualnego doradztwa </a:t>
            </a:r>
            <a:endParaRPr lang="pl-PL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u="sng" dirty="0" smtClean="0">
                <a:solidFill>
                  <a:prstClr val="black"/>
                </a:solidFill>
              </a:rPr>
              <a:t>Problem</a:t>
            </a:r>
            <a:r>
              <a:rPr lang="pl-PL" dirty="0" smtClean="0">
                <a:solidFill>
                  <a:prstClr val="black"/>
                </a:solidFill>
              </a:rPr>
              <a:t>: dlaczego liczymy tylko tych, którzy otrzymali wsparcie, czy sukces w pozyskiwaniu środków powinien być miarą efektywności doradztwa</a:t>
            </a:r>
            <a:endParaRPr lang="pl-PL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pl-PL" sz="2800" dirty="0" smtClean="0"/>
              <a:t>doprecyzowano</a:t>
            </a:r>
            <a:r>
              <a:rPr lang="pl-PL" sz="2800" dirty="0"/>
              <a:t>: Liczba podmiotów, którym udzielono indywidualnego doradztwa, </a:t>
            </a:r>
            <a:r>
              <a:rPr lang="pl-PL" sz="2800" u="sng" dirty="0"/>
              <a:t>które złożyły wniosek o przyznanie pomocy</a:t>
            </a:r>
            <a:r>
              <a:rPr lang="pl-PL" sz="2800" dirty="0"/>
              <a:t> </a:t>
            </a:r>
            <a:r>
              <a:rPr lang="pl-PL" sz="2800" dirty="0" smtClean="0"/>
              <a:t>– sprawiedliwe podejście (niezależnie od liczby spotkań z potencjalnym wnioskodawcą oraz poświęconego czasu, które mogą być różne w LGD, do wyliczenia efektywności doradztwa pod uwagę będzie brany efekt finalny -  fakt uzyskania dofinansowania przez wnioskodawcę (złożył wniosek do LGD), który otrzymał doradztwo)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67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Sprawozdanie z realizacji LSR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Liczba podmiotów, które otrzymały wsparcie po uprzednim udzieleniu indywidualnego doradztwa  w zakresie ubiegania się o wsparcie na realizację LSR, świadczonego przez LGD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Problem: co oznacza „otrzymały wsparcie”</a:t>
            </a:r>
          </a:p>
          <a:p>
            <a:pPr>
              <a:buFontTx/>
              <a:buChar char="-"/>
            </a:pPr>
            <a:r>
              <a:rPr lang="pl-PL" sz="2600" dirty="0" smtClean="0"/>
              <a:t>otrzymały wsparcie = przyznana pomoc (zawarta UPP)</a:t>
            </a:r>
          </a:p>
          <a:p>
            <a:pPr>
              <a:buFontTx/>
              <a:buChar char="-"/>
            </a:pPr>
            <a:r>
              <a:rPr lang="pl-PL" sz="2600" dirty="0"/>
              <a:t>nie dotyczy wnioskodawców, którzy wycofali się z realizacji WOPP przez zawarciem </a:t>
            </a:r>
            <a:r>
              <a:rPr lang="pl-PL" sz="2600" dirty="0" smtClean="0"/>
              <a:t>UPP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38096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smtClean="0"/>
              <a:t>Dziękuję</a:t>
            </a:r>
            <a:r>
              <a:rPr lang="pl-PL" smtClean="0"/>
              <a:t> </a:t>
            </a:r>
            <a:r>
              <a:rPr lang="pl-PL" b="1" smtClean="0"/>
              <a:t>za</a:t>
            </a:r>
            <a:r>
              <a:rPr lang="pl-PL" smtClean="0"/>
              <a:t> </a:t>
            </a:r>
            <a:r>
              <a:rPr lang="pl-PL" b="1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Zobowiązania LGD</a:t>
            </a:r>
            <a:endParaRPr lang="pl-PL" altLang="pl-PL" dirty="0" smtClean="0"/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Zgodnie z § 5 ust. 1 pkt 23 umowy ramowej </a:t>
            </a:r>
          </a:p>
          <a:p>
            <a:pPr lvl="3"/>
            <a:r>
              <a:rPr lang="pl-PL" altLang="pl-PL" dirty="0" smtClean="0"/>
              <a:t>z uwzględnieniem ostatnich zmian umowy</a:t>
            </a:r>
          </a:p>
          <a:p>
            <a:pPr lvl="1"/>
            <a:r>
              <a:rPr lang="pl-PL" altLang="pl-PL" dirty="0" smtClean="0"/>
              <a:t>LGD zobowiązuje się do monitorowania i ewaluacji LSR, w szczególności poprzez m.in.:</a:t>
            </a:r>
          </a:p>
          <a:p>
            <a:pPr lvl="2"/>
            <a:r>
              <a:rPr lang="pl-PL" altLang="pl-PL" u="sng" dirty="0" smtClean="0"/>
              <a:t>monitorowanie wskaźników </a:t>
            </a:r>
            <a:r>
              <a:rPr lang="pl-PL" altLang="pl-PL" dirty="0" smtClean="0"/>
              <a:t>realizacji celów LSR oraz przedsięwzięć,</a:t>
            </a:r>
          </a:p>
          <a:p>
            <a:pPr lvl="2"/>
            <a:r>
              <a:rPr lang="pl-PL" altLang="pl-PL" dirty="0" smtClean="0"/>
              <a:t>s</a:t>
            </a:r>
            <a:r>
              <a:rPr lang="pl-PL" altLang="pl-PL" u="sng" dirty="0" smtClean="0"/>
              <a:t>kładanie</a:t>
            </a:r>
            <a:r>
              <a:rPr lang="pl-PL" altLang="pl-PL" dirty="0" smtClean="0"/>
              <a:t> ZW do ostatniego dnia lutego każdego roku realizacji LSR </a:t>
            </a:r>
            <a:r>
              <a:rPr lang="pl-PL" altLang="pl-PL" u="sng" dirty="0" smtClean="0"/>
              <a:t>sprawozdania z realizacji LSR</a:t>
            </a:r>
            <a:r>
              <a:rPr lang="pl-PL" altLang="pl-PL" dirty="0" smtClean="0"/>
              <a:t>,</a:t>
            </a:r>
          </a:p>
          <a:p>
            <a:pPr lvl="2"/>
            <a:r>
              <a:rPr lang="pl-PL" altLang="pl-PL" u="sng" dirty="0" smtClean="0"/>
              <a:t>przeprowadzanie ewaluacji </a:t>
            </a:r>
            <a:r>
              <a:rPr lang="pl-PL" altLang="pl-PL" dirty="0" smtClean="0"/>
              <a:t>związanych z LSR zgodnie z procedurą określoną w LSR.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410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Zobowiązania LGD</a:t>
            </a:r>
            <a:endParaRPr lang="pl-PL" altLang="pl-PL" dirty="0" smtClean="0"/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Zgodnie z rozporządzeniem i umową dla poddziałania 19.4</a:t>
            </a:r>
          </a:p>
          <a:p>
            <a:pPr lvl="3"/>
            <a:r>
              <a:rPr lang="pl-PL" altLang="pl-PL" dirty="0" smtClean="0"/>
              <a:t>wsparcie na rzecz kosztów bieżących i aktywizacji</a:t>
            </a:r>
          </a:p>
          <a:p>
            <a:endParaRPr lang="pl-PL" altLang="pl-PL" dirty="0" smtClean="0"/>
          </a:p>
          <a:p>
            <a:pPr lvl="1"/>
            <a:r>
              <a:rPr lang="pl-PL" altLang="pl-PL" dirty="0" smtClean="0"/>
              <a:t>środki finansowe z tytułu pomocy są </a:t>
            </a:r>
            <a:r>
              <a:rPr lang="pl-PL" altLang="pl-PL" u="sng" dirty="0" smtClean="0"/>
              <a:t>wypłacane</a:t>
            </a:r>
            <a:r>
              <a:rPr lang="pl-PL" altLang="pl-PL" dirty="0" smtClean="0"/>
              <a:t> LGD, </a:t>
            </a:r>
            <a:r>
              <a:rPr lang="pl-PL" altLang="pl-PL" u="sng" dirty="0" smtClean="0"/>
              <a:t>jeżeli</a:t>
            </a:r>
            <a:r>
              <a:rPr lang="pl-PL" altLang="pl-PL" dirty="0" smtClean="0"/>
              <a:t> LGD zrealizowała lub realizuje zobowiązania określone w umowie dot. 19.4 oraz w </a:t>
            </a:r>
            <a:r>
              <a:rPr lang="pl-PL" altLang="pl-PL" u="sng" dirty="0" smtClean="0"/>
              <a:t>umowie ramowej </a:t>
            </a:r>
            <a:r>
              <a:rPr lang="pl-PL" altLang="pl-PL" dirty="0" smtClean="0"/>
              <a:t>(§ 13).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71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Zobowiązania LGD</a:t>
            </a:r>
            <a:endParaRPr lang="pl-PL" altLang="pl-PL" dirty="0" smtClean="0"/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/>
              <a:t>Zgodnie z § 5 ust. 1 pkt 28 umowy ramowej </a:t>
            </a:r>
          </a:p>
          <a:p>
            <a:pPr lvl="3"/>
            <a:r>
              <a:rPr lang="pl-PL" altLang="pl-PL" dirty="0" smtClean="0"/>
              <a:t>z uwzględnieniem ostatnich zmian umowy</a:t>
            </a:r>
          </a:p>
          <a:p>
            <a:endParaRPr lang="pl-PL" altLang="pl-PL" dirty="0" smtClean="0"/>
          </a:p>
          <a:p>
            <a:pPr lvl="1"/>
            <a:r>
              <a:rPr lang="pl-PL" altLang="pl-PL" dirty="0" smtClean="0"/>
              <a:t>LGD zobowiązuje się do </a:t>
            </a:r>
            <a:r>
              <a:rPr lang="pl-PL" altLang="pl-PL" u="sng" dirty="0" smtClean="0"/>
              <a:t>stosowania wytycznych</a:t>
            </a:r>
            <a:r>
              <a:rPr lang="pl-PL" altLang="pl-PL" dirty="0" smtClean="0"/>
              <a:t>, o których mowa w art. 8 ust. 2 ustawy PROW, art. 27 ust. 1 pkt 2 ustawy EFMR.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0055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Monitoring i ewaluacja LSR </a:t>
            </a:r>
            <a:br>
              <a:rPr lang="pl-PL" altLang="pl-PL" smtClean="0"/>
            </a:br>
            <a:r>
              <a:rPr lang="pl-PL" altLang="pl-PL" smtClean="0"/>
              <a:t>vs tzw. „kamienie milowe”</a:t>
            </a:r>
            <a:endParaRPr lang="pl-PL" altLang="pl-PL" dirty="0" smtClean="0"/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altLang="pl-PL" dirty="0" smtClean="0"/>
              <a:t>wypłata pomocy na funkcjonowanie LGD</a:t>
            </a:r>
          </a:p>
          <a:p>
            <a:pPr lvl="1"/>
            <a:r>
              <a:rPr lang="pl-PL" altLang="pl-PL" dirty="0" smtClean="0"/>
              <a:t>uzależniona jest od </a:t>
            </a:r>
            <a:r>
              <a:rPr lang="pl-PL" altLang="pl-PL" dirty="0" err="1" smtClean="0"/>
              <a:t>finasowego</a:t>
            </a:r>
            <a:r>
              <a:rPr lang="pl-PL" altLang="pl-PL" dirty="0" smtClean="0"/>
              <a:t> </a:t>
            </a:r>
            <a:r>
              <a:rPr lang="pl-PL" altLang="pl-PL" b="1" dirty="0" smtClean="0"/>
              <a:t>postępu </a:t>
            </a:r>
            <a:r>
              <a:rPr lang="pl-PL" altLang="pl-PL" b="1" dirty="0" smtClean="0"/>
              <a:t>w realizacji </a:t>
            </a:r>
            <a:r>
              <a:rPr lang="pl-PL" altLang="pl-PL" b="1" dirty="0" smtClean="0"/>
              <a:t>LSR</a:t>
            </a:r>
          </a:p>
          <a:p>
            <a:pPr lvl="2"/>
            <a:r>
              <a:rPr lang="pl-PL" altLang="pl-PL" dirty="0" smtClean="0"/>
              <a:t>% </a:t>
            </a:r>
            <a:r>
              <a:rPr lang="pl-PL" altLang="pl-PL" dirty="0" err="1" smtClean="0"/>
              <a:t>flat-rate</a:t>
            </a:r>
            <a:endParaRPr lang="pl-PL" altLang="pl-PL" dirty="0" smtClean="0"/>
          </a:p>
          <a:p>
            <a:pPr lvl="1"/>
            <a:r>
              <a:rPr lang="pl-PL" altLang="pl-PL" dirty="0" smtClean="0"/>
              <a:t>a nie od wyników </a:t>
            </a:r>
            <a:r>
              <a:rPr lang="pl-PL" altLang="pl-PL" dirty="0" smtClean="0"/>
              <a:t>ewaluacji, poziomu wskaźników rzeczowych</a:t>
            </a:r>
            <a:endParaRPr lang="pl-PL" altLang="pl-PL" dirty="0" smtClean="0"/>
          </a:p>
          <a:p>
            <a:pPr lvl="2"/>
            <a:endParaRPr lang="pl-PL" altLang="pl-PL" dirty="0" smtClean="0"/>
          </a:p>
          <a:p>
            <a:r>
              <a:rPr lang="pl-PL" altLang="pl-PL" dirty="0" smtClean="0"/>
              <a:t>zmniejszenie/zwiększenie środków w umowie ramowej</a:t>
            </a:r>
          </a:p>
          <a:p>
            <a:pPr lvl="1"/>
            <a:r>
              <a:rPr lang="pl-PL" altLang="pl-PL" dirty="0" smtClean="0"/>
              <a:t>uzależnione </a:t>
            </a:r>
            <a:r>
              <a:rPr lang="pl-PL" altLang="pl-PL" dirty="0" smtClean="0"/>
              <a:t>jest od </a:t>
            </a:r>
            <a:r>
              <a:rPr lang="pl-PL" altLang="pl-PL" dirty="0" smtClean="0"/>
              <a:t>osiągnięcia tzw. „kamieni milowych” w oparciu o:</a:t>
            </a:r>
          </a:p>
          <a:p>
            <a:pPr lvl="2"/>
            <a:r>
              <a:rPr lang="pl-PL" altLang="pl-PL" b="1" dirty="0" smtClean="0"/>
              <a:t>osiągnięcie części wartości wskaźnika produktu zaplanowanej w LSR </a:t>
            </a:r>
            <a:r>
              <a:rPr lang="pl-PL" altLang="pl-PL" dirty="0" smtClean="0"/>
              <a:t>do osiągnięcia na koniec 2018 r. i na koniec 2021 r. oraz</a:t>
            </a:r>
          </a:p>
          <a:p>
            <a:pPr lvl="2"/>
            <a:r>
              <a:rPr lang="pl-PL" altLang="pl-PL" b="1" dirty="0" smtClean="0"/>
              <a:t>poziom wykorzystania środków finansowych z odpowiedniej puli środków zaplanowanych w LSR </a:t>
            </a:r>
            <a:r>
              <a:rPr lang="pl-PL" altLang="pl-PL" dirty="0" smtClean="0"/>
              <a:t>na lata 2016-2018 i 2016-2021</a:t>
            </a:r>
          </a:p>
          <a:p>
            <a:pPr lvl="3"/>
            <a:r>
              <a:rPr lang="pl-PL" altLang="pl-PL" dirty="0" smtClean="0"/>
              <a:t>dla 2018 r. na podstawie umów o przyznanie pomocy, dla 2021 r. na podstawie płatności</a:t>
            </a:r>
          </a:p>
          <a:p>
            <a:pPr lvl="1"/>
            <a:r>
              <a:rPr lang="pl-PL" altLang="pl-PL" dirty="0" smtClean="0"/>
              <a:t>a nie od wyników ewaluacji</a:t>
            </a:r>
          </a:p>
        </p:txBody>
      </p:sp>
    </p:spTree>
    <p:extLst>
      <p:ext uri="{BB962C8B-B14F-4D97-AF65-F5344CB8AC3E}">
        <p14:creationId xmlns:p14="http://schemas.microsoft.com/office/powerpoint/2010/main" val="13834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Monitorowanie i ewaluacja LSR przez LGD</a:t>
            </a:r>
            <a:endParaRPr lang="pl-PL" altLang="pl-PL" dirty="0" smtClean="0"/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altLang="pl-PL" dirty="0" smtClean="0"/>
              <a:t>Monitoring i ewaluacja należy do zadań LGD</a:t>
            </a:r>
          </a:p>
          <a:p>
            <a:endParaRPr lang="pl-PL" altLang="pl-PL" dirty="0" smtClean="0"/>
          </a:p>
          <a:p>
            <a:r>
              <a:rPr lang="pl-PL" altLang="pl-PL" dirty="0" smtClean="0"/>
              <a:t>Wyniki monitoringu i ewaluacji nie przekładają się na wysokość wsparcia w ramach podziałania 19.4</a:t>
            </a:r>
          </a:p>
          <a:p>
            <a:pPr lvl="1"/>
            <a:r>
              <a:rPr lang="pl-PL" altLang="pl-PL" dirty="0" smtClean="0"/>
              <a:t>Wyniki ewaluacji dodatkowo nie przekładają się na wysokość środków na działanie 19.2 w ramach LSR (§ 8 umowy ramowej)</a:t>
            </a:r>
          </a:p>
          <a:p>
            <a:pPr lvl="1"/>
            <a:r>
              <a:rPr lang="pl-PL" altLang="pl-PL" dirty="0" smtClean="0"/>
              <a:t>Wyniki monitoringu mają przełożenie na wysokość środków na działanie 19.2 w ramach LSR (§ 8 umowy ramowej)</a:t>
            </a:r>
            <a:endParaRPr lang="pl-PL" altLang="pl-PL" dirty="0" smtClean="0"/>
          </a:p>
          <a:p>
            <a:endParaRPr lang="pl-PL" altLang="pl-PL" dirty="0" smtClean="0"/>
          </a:p>
          <a:p>
            <a:r>
              <a:rPr lang="pl-PL" altLang="pl-PL" dirty="0" smtClean="0"/>
              <a:t>Proces monitorowania i ewaluacji LSR przez LGD </a:t>
            </a:r>
            <a:br>
              <a:rPr lang="pl-PL" altLang="pl-PL" dirty="0" smtClean="0"/>
            </a:br>
            <a:r>
              <a:rPr lang="pl-PL" altLang="pl-PL" dirty="0" smtClean="0"/>
              <a:t>w bieżącym okresie programowania – </a:t>
            </a:r>
          </a:p>
          <a:p>
            <a:pPr lvl="1"/>
            <a:r>
              <a:rPr lang="pl-PL" altLang="pl-PL" dirty="0" smtClean="0"/>
              <a:t>„poligon doświadczalny” </a:t>
            </a:r>
          </a:p>
          <a:p>
            <a:pPr lvl="1"/>
            <a:r>
              <a:rPr lang="pl-PL" altLang="pl-PL" dirty="0" smtClean="0"/>
              <a:t>podjęcie wspólnej próby zmierzenia się z tematem, zdobywanie doświadczenia na przyszłość, zdobywanie dodatkowej wiedzy (więcej niż liczby) nt. przyczyn problemów i sukcesów w osiąganiu zakładanych efektów, weryfikacja przyjętych założeń i zdefiniowanych potrzeb.</a:t>
            </a:r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724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/>
          <a:lstStyle/>
          <a:p>
            <a:r>
              <a:rPr lang="pl-PL" altLang="pl-PL" dirty="0" smtClean="0"/>
              <a:t>Zobowiązania LGD</a:t>
            </a:r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>
          <a:xfrm>
            <a:off x="1343127" y="1136438"/>
            <a:ext cx="7678738" cy="4801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altLang="pl-PL" b="1" u="sng" dirty="0"/>
          </a:p>
          <a:p>
            <a:pPr marL="0" indent="0">
              <a:buNone/>
            </a:pPr>
            <a:endParaRPr lang="pl-PL" altLang="pl-PL" b="1" u="sng" dirty="0" smtClean="0"/>
          </a:p>
          <a:p>
            <a:pPr marL="0" indent="0">
              <a:buNone/>
            </a:pPr>
            <a:endParaRPr lang="pl-PL" altLang="pl-PL" b="1" u="sng" dirty="0"/>
          </a:p>
          <a:p>
            <a:pPr marL="0" indent="0">
              <a:buNone/>
            </a:pPr>
            <a:endParaRPr lang="pl-PL" altLang="pl-PL" b="1" u="sng" dirty="0" smtClean="0"/>
          </a:p>
          <a:p>
            <a:pPr marL="0" indent="0">
              <a:buNone/>
            </a:pPr>
            <a:endParaRPr lang="pl-PL" altLang="pl-PL" i="1" dirty="0" smtClean="0"/>
          </a:p>
          <a:p>
            <a:pPr marL="0" indent="0" algn="ctr">
              <a:buNone/>
            </a:pPr>
            <a:r>
              <a:rPr lang="pl-PL" altLang="pl-PL" i="1" dirty="0" smtClean="0"/>
              <a:t>Zatem ważne jest by zobowiązania </a:t>
            </a:r>
          </a:p>
          <a:p>
            <a:pPr marL="0" indent="0" algn="ctr">
              <a:buNone/>
            </a:pPr>
            <a:r>
              <a:rPr lang="pl-PL" altLang="pl-PL" i="1" dirty="0" smtClean="0"/>
              <a:t>(w tym dot. monitorowania i ewaluacji) </a:t>
            </a:r>
          </a:p>
          <a:p>
            <a:pPr marL="0" indent="0" algn="ctr">
              <a:buNone/>
            </a:pPr>
            <a:r>
              <a:rPr lang="pl-PL" altLang="pl-PL" i="1" dirty="0" smtClean="0"/>
              <a:t>były realizowane!</a:t>
            </a:r>
          </a:p>
          <a:p>
            <a:pPr marL="0" indent="0">
              <a:buNone/>
            </a:pPr>
            <a:endParaRPr lang="pl-PL" altLang="pl-PL" i="1" dirty="0" smtClean="0"/>
          </a:p>
        </p:txBody>
      </p:sp>
      <p:sp>
        <p:nvSpPr>
          <p:cNvPr id="4" name="Prostokąt 3"/>
          <p:cNvSpPr/>
          <p:nvPr/>
        </p:nvSpPr>
        <p:spPr>
          <a:xfrm>
            <a:off x="1942339" y="1196752"/>
            <a:ext cx="23042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REALIZACJA ZOBOWIĄZAŃ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184271" y="1196752"/>
            <a:ext cx="23042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BRAK SANKCJI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942339" y="2348880"/>
            <a:ext cx="230425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BRAK REALIZACJI ZOBOWIĄZĄŃ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165000" y="2377124"/>
            <a:ext cx="2503343" cy="14119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SANKCJE</a:t>
            </a:r>
          </a:p>
          <a:p>
            <a:pPr algn="ctr"/>
            <a:r>
              <a:rPr lang="pl-PL" sz="1400" b="0" dirty="0" smtClean="0"/>
              <a:t>(niewypłacenie transzy w ramach 19.4, w niektórych przypadkach kara – odpowiedni procent  od budżetu 19.4; rozwiązanie umowy ramowej)</a:t>
            </a:r>
            <a:endParaRPr lang="pl-PL" sz="1400" b="0" dirty="0"/>
          </a:p>
        </p:txBody>
      </p:sp>
      <p:cxnSp>
        <p:nvCxnSpPr>
          <p:cNvPr id="6" name="Łącznik prosty ze strzałką 5"/>
          <p:cNvCxnSpPr>
            <a:stCxn id="4" idx="3"/>
            <a:endCxn id="7" idx="1"/>
          </p:cNvCxnSpPr>
          <p:nvPr/>
        </p:nvCxnSpPr>
        <p:spPr>
          <a:xfrm>
            <a:off x="4246595" y="1592796"/>
            <a:ext cx="9376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4269921" y="2751229"/>
            <a:ext cx="895080" cy="8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altLang="pl-PL" dirty="0" smtClean="0"/>
              <a:t>Monitoring i ewaluacja LSR </a:t>
            </a:r>
            <a:br>
              <a:rPr lang="pl-PL" altLang="pl-PL" dirty="0" smtClean="0"/>
            </a:br>
            <a:r>
              <a:rPr lang="pl-PL" altLang="pl-PL" dirty="0" smtClean="0"/>
              <a:t>vs tzw. „kamienie milowe”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>
          <a:xfrm>
            <a:off x="1258888" y="1628775"/>
            <a:ext cx="7777162" cy="4668838"/>
          </a:xfrm>
        </p:spPr>
        <p:txBody>
          <a:bodyPr/>
          <a:lstStyle/>
          <a:p>
            <a:pPr marL="0" lvl="1" indent="0" algn="just">
              <a:buNone/>
            </a:pPr>
            <a:endParaRPr lang="pl-PL" altLang="pl-PL" dirty="0" smtClean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882703"/>
              </p:ext>
            </p:extLst>
          </p:nvPr>
        </p:nvGraphicFramePr>
        <p:xfrm>
          <a:off x="1838325" y="2057400"/>
          <a:ext cx="9917113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kument" r:id="rId3" imgW="9033964" imgH="2828435" progId="Word.Document.12">
                  <p:embed/>
                </p:oleObj>
              </mc:Choice>
              <mc:Fallback>
                <p:oleObj name="Dokument" r:id="rId3" imgW="9033964" imgH="2828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325" y="2057400"/>
                        <a:ext cx="9917113" cy="311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5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7905</TotalTime>
  <Words>1240</Words>
  <Application>Microsoft Office PowerPoint</Application>
  <PresentationFormat>Pokaz na ekranie (4:3)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Leader</vt:lpstr>
      <vt:lpstr>Dokument</vt:lpstr>
      <vt:lpstr>Monitorowanie i ewaluacja LSR</vt:lpstr>
      <vt:lpstr>Zadania LGD</vt:lpstr>
      <vt:lpstr>Zobowiązania LGD</vt:lpstr>
      <vt:lpstr>Zobowiązania LGD</vt:lpstr>
      <vt:lpstr>Zobowiązania LGD</vt:lpstr>
      <vt:lpstr>Monitoring i ewaluacja LSR  vs tzw. „kamienie milowe”</vt:lpstr>
      <vt:lpstr>Monitorowanie i ewaluacja LSR przez LGD</vt:lpstr>
      <vt:lpstr>Zobowiązania LGD</vt:lpstr>
      <vt:lpstr>Monitoring i ewaluacja LSR  vs tzw. „kamienie milowe”</vt:lpstr>
      <vt:lpstr>Monitoring i ewaluacja LSR  vs tzw. „kamienie milowe”</vt:lpstr>
      <vt:lpstr>Zmiany w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Sprawozdanie z realizacji LSR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Tomczak Łukasz</cp:lastModifiedBy>
  <cp:revision>741</cp:revision>
  <dcterms:created xsi:type="dcterms:W3CDTF">2009-06-02T12:46:28Z</dcterms:created>
  <dcterms:modified xsi:type="dcterms:W3CDTF">2017-06-14T14:44:12Z</dcterms:modified>
</cp:coreProperties>
</file>