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data3.xml" ContentType="application/vnd.openxmlformats-officedocument.drawingml.diagramData+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61"/>
  </p:notesMasterIdLst>
  <p:sldIdLst>
    <p:sldId id="256" r:id="rId2"/>
    <p:sldId id="319" r:id="rId3"/>
    <p:sldId id="259" r:id="rId4"/>
    <p:sldId id="260" r:id="rId5"/>
    <p:sldId id="261" r:id="rId6"/>
    <p:sldId id="262" r:id="rId7"/>
    <p:sldId id="257" r:id="rId8"/>
    <p:sldId id="258" r:id="rId9"/>
    <p:sldId id="263" r:id="rId10"/>
    <p:sldId id="264" r:id="rId11"/>
    <p:sldId id="265" r:id="rId12"/>
    <p:sldId id="266" r:id="rId13"/>
    <p:sldId id="267" r:id="rId14"/>
    <p:sldId id="268" r:id="rId15"/>
    <p:sldId id="269" r:id="rId16"/>
    <p:sldId id="270" r:id="rId17"/>
    <p:sldId id="271" r:id="rId18"/>
    <p:sldId id="272" r:id="rId19"/>
    <p:sldId id="277" r:id="rId20"/>
    <p:sldId id="279" r:id="rId21"/>
    <p:sldId id="280" r:id="rId22"/>
    <p:sldId id="278" r:id="rId23"/>
    <p:sldId id="281" r:id="rId24"/>
    <p:sldId id="282" r:id="rId25"/>
    <p:sldId id="283" r:id="rId26"/>
    <p:sldId id="284" r:id="rId27"/>
    <p:sldId id="285" r:id="rId28"/>
    <p:sldId id="286" r:id="rId29"/>
    <p:sldId id="288" r:id="rId30"/>
    <p:sldId id="287" r:id="rId31"/>
    <p:sldId id="289" r:id="rId32"/>
    <p:sldId id="290" r:id="rId33"/>
    <p:sldId id="291" r:id="rId34"/>
    <p:sldId id="292" r:id="rId35"/>
    <p:sldId id="293" r:id="rId36"/>
    <p:sldId id="294" r:id="rId37"/>
    <p:sldId id="297" r:id="rId38"/>
    <p:sldId id="296" r:id="rId39"/>
    <p:sldId id="295" r:id="rId40"/>
    <p:sldId id="304" r:id="rId41"/>
    <p:sldId id="298" r:id="rId42"/>
    <p:sldId id="299" r:id="rId43"/>
    <p:sldId id="300" r:id="rId44"/>
    <p:sldId id="301" r:id="rId45"/>
    <p:sldId id="302" r:id="rId46"/>
    <p:sldId id="307" r:id="rId47"/>
    <p:sldId id="305" r:id="rId48"/>
    <p:sldId id="309" r:id="rId49"/>
    <p:sldId id="308" r:id="rId50"/>
    <p:sldId id="306" r:id="rId51"/>
    <p:sldId id="310" r:id="rId52"/>
    <p:sldId id="312" r:id="rId53"/>
    <p:sldId id="311" r:id="rId54"/>
    <p:sldId id="313" r:id="rId55"/>
    <p:sldId id="314" r:id="rId56"/>
    <p:sldId id="315" r:id="rId57"/>
    <p:sldId id="316" r:id="rId58"/>
    <p:sldId id="318" r:id="rId59"/>
    <p:sldId id="317" r:id="rId6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p:clrMru>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74" d="100"/>
          <a:sy n="74"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94AEE-7D60-4260-85BB-7A1AE56E932B}" type="doc">
      <dgm:prSet loTypeId="urn:microsoft.com/office/officeart/2005/8/layout/default" loCatId="list" qsTypeId="urn:microsoft.com/office/officeart/2005/8/quickstyle/3d2" qsCatId="3D" csTypeId="urn:microsoft.com/office/officeart/2005/8/colors/accent1_2" csCatId="accent1" phldr="1"/>
      <dgm:spPr/>
      <dgm:t>
        <a:bodyPr/>
        <a:lstStyle/>
        <a:p>
          <a:endParaRPr lang="pl-PL"/>
        </a:p>
      </dgm:t>
    </dgm:pt>
    <dgm:pt modelId="{CC957E03-1785-4FD0-BEF9-29FC818DFB97}">
      <dgm:prSet phldrT="[Tekst]"/>
      <dgm:spPr/>
      <dgm:t>
        <a:bodyPr/>
        <a:lstStyle/>
        <a:p>
          <a:r>
            <a:rPr lang="pl-PL" dirty="0" smtClean="0"/>
            <a:t>definiowanie</a:t>
          </a:r>
          <a:endParaRPr lang="pl-PL" dirty="0"/>
        </a:p>
      </dgm:t>
    </dgm:pt>
    <dgm:pt modelId="{8FDA4216-AA51-4DDE-A785-839FE7E68103}" type="parTrans" cxnId="{AA86F66B-9A39-499D-844C-83CA59088523}">
      <dgm:prSet/>
      <dgm:spPr/>
      <dgm:t>
        <a:bodyPr/>
        <a:lstStyle/>
        <a:p>
          <a:endParaRPr lang="pl-PL"/>
        </a:p>
      </dgm:t>
    </dgm:pt>
    <dgm:pt modelId="{C3B75DF7-F6CC-473C-A63C-BDBF2A464A1C}" type="sibTrans" cxnId="{AA86F66B-9A39-499D-844C-83CA59088523}">
      <dgm:prSet/>
      <dgm:spPr/>
      <dgm:t>
        <a:bodyPr/>
        <a:lstStyle/>
        <a:p>
          <a:endParaRPr lang="pl-PL"/>
        </a:p>
      </dgm:t>
    </dgm:pt>
    <dgm:pt modelId="{E8080395-72EE-4667-BA14-CBC708F87CAC}">
      <dgm:prSet phldrT="[Tekst]"/>
      <dgm:spPr/>
      <dgm:t>
        <a:bodyPr/>
        <a:lstStyle/>
        <a:p>
          <a:r>
            <a:rPr lang="pl-PL" dirty="0" smtClean="0"/>
            <a:t>wykorzystanie</a:t>
          </a:r>
          <a:endParaRPr lang="pl-PL" dirty="0"/>
        </a:p>
      </dgm:t>
    </dgm:pt>
    <dgm:pt modelId="{7EBF9AAA-58D2-4D4B-9F0C-26CB65A8ED3E}" type="parTrans" cxnId="{F55C5C08-BECA-4891-9ACF-101322A4E305}">
      <dgm:prSet/>
      <dgm:spPr/>
      <dgm:t>
        <a:bodyPr/>
        <a:lstStyle/>
        <a:p>
          <a:endParaRPr lang="pl-PL"/>
        </a:p>
      </dgm:t>
    </dgm:pt>
    <dgm:pt modelId="{C7934467-C877-46E5-8328-D0FB75518FB9}" type="sibTrans" cxnId="{F55C5C08-BECA-4891-9ACF-101322A4E305}">
      <dgm:prSet/>
      <dgm:spPr/>
      <dgm:t>
        <a:bodyPr/>
        <a:lstStyle/>
        <a:p>
          <a:endParaRPr lang="pl-PL"/>
        </a:p>
      </dgm:t>
    </dgm:pt>
    <dgm:pt modelId="{D9372D0E-53B6-4A1D-8B57-BDE21978BAB4}">
      <dgm:prSet phldrT="[Tekst]"/>
      <dgm:spPr/>
      <dgm:t>
        <a:bodyPr/>
        <a:lstStyle/>
        <a:p>
          <a:r>
            <a:rPr lang="pl-PL" dirty="0" smtClean="0"/>
            <a:t>implementacja</a:t>
          </a:r>
          <a:endParaRPr lang="pl-PL" dirty="0"/>
        </a:p>
      </dgm:t>
    </dgm:pt>
    <dgm:pt modelId="{72104B48-17B5-4712-AD0E-24A5E9727D93}" type="parTrans" cxnId="{1D30239A-E4AF-404B-9115-A97845CD4F0F}">
      <dgm:prSet/>
      <dgm:spPr/>
      <dgm:t>
        <a:bodyPr/>
        <a:lstStyle/>
        <a:p>
          <a:endParaRPr lang="pl-PL"/>
        </a:p>
      </dgm:t>
    </dgm:pt>
    <dgm:pt modelId="{6FC99AB3-08B0-44F3-9193-C1B334C58CE9}" type="sibTrans" cxnId="{1D30239A-E4AF-404B-9115-A97845CD4F0F}">
      <dgm:prSet/>
      <dgm:spPr/>
      <dgm:t>
        <a:bodyPr/>
        <a:lstStyle/>
        <a:p>
          <a:endParaRPr lang="pl-PL"/>
        </a:p>
      </dgm:t>
    </dgm:pt>
    <dgm:pt modelId="{8449243D-3CD1-4E01-8A41-7836EFE392E8}">
      <dgm:prSet phldrT="[Tekst]"/>
      <dgm:spPr/>
      <dgm:t>
        <a:bodyPr/>
        <a:lstStyle/>
        <a:p>
          <a:r>
            <a:rPr lang="pl-PL" dirty="0" smtClean="0"/>
            <a:t>planowanie</a:t>
          </a:r>
          <a:endParaRPr lang="pl-PL" dirty="0"/>
        </a:p>
      </dgm:t>
    </dgm:pt>
    <dgm:pt modelId="{78C7CCA6-BE92-47AE-8B73-B91F82FE5408}" type="parTrans" cxnId="{9A52AAC4-BF25-4057-8755-BD58DCC59F38}">
      <dgm:prSet/>
      <dgm:spPr/>
      <dgm:t>
        <a:bodyPr/>
        <a:lstStyle/>
        <a:p>
          <a:endParaRPr lang="pl-PL"/>
        </a:p>
      </dgm:t>
    </dgm:pt>
    <dgm:pt modelId="{74A78D45-0626-4210-B2CA-599D2F587A57}" type="sibTrans" cxnId="{9A52AAC4-BF25-4057-8755-BD58DCC59F38}">
      <dgm:prSet/>
      <dgm:spPr/>
      <dgm:t>
        <a:bodyPr/>
        <a:lstStyle/>
        <a:p>
          <a:endParaRPr lang="pl-PL"/>
        </a:p>
      </dgm:t>
    </dgm:pt>
    <dgm:pt modelId="{4D367A19-F275-4B6A-9A45-F1F269C3110B}">
      <dgm:prSet phldrT="[Tekst]"/>
      <dgm:spPr/>
      <dgm:t>
        <a:bodyPr/>
        <a:lstStyle/>
        <a:p>
          <a:r>
            <a:rPr lang="pl-PL" dirty="0" smtClean="0"/>
            <a:t>Kontrolowanie </a:t>
          </a:r>
          <a:endParaRPr lang="pl-PL" dirty="0"/>
        </a:p>
      </dgm:t>
    </dgm:pt>
    <dgm:pt modelId="{CC951A7A-F766-41A2-AE03-6819292B0DFE}" type="parTrans" cxnId="{AF9798CF-C13D-47E6-AA6A-69ABCE0C81DA}">
      <dgm:prSet/>
      <dgm:spPr/>
      <dgm:t>
        <a:bodyPr/>
        <a:lstStyle/>
        <a:p>
          <a:endParaRPr lang="pl-PL"/>
        </a:p>
      </dgm:t>
    </dgm:pt>
    <dgm:pt modelId="{FF4D7B0B-1D10-4904-BADD-A797D2E243D4}" type="sibTrans" cxnId="{AF9798CF-C13D-47E6-AA6A-69ABCE0C81DA}">
      <dgm:prSet/>
      <dgm:spPr/>
      <dgm:t>
        <a:bodyPr/>
        <a:lstStyle/>
        <a:p>
          <a:endParaRPr lang="pl-PL"/>
        </a:p>
      </dgm:t>
    </dgm:pt>
    <dgm:pt modelId="{BA745244-BDF0-4F3B-BC28-6492F516A074}">
      <dgm:prSet phldrT="[Tekst]"/>
      <dgm:spPr/>
      <dgm:t>
        <a:bodyPr/>
        <a:lstStyle/>
        <a:p>
          <a:r>
            <a:rPr lang="pl-PL" dirty="0" smtClean="0"/>
            <a:t>dostrajanie</a:t>
          </a:r>
          <a:endParaRPr lang="pl-PL" dirty="0"/>
        </a:p>
      </dgm:t>
    </dgm:pt>
    <dgm:pt modelId="{E481D167-72FE-4AC7-B4DE-0522F091E406}" type="parTrans" cxnId="{EDEBF105-8240-4A78-86CE-A8B73522CE99}">
      <dgm:prSet/>
      <dgm:spPr/>
      <dgm:t>
        <a:bodyPr/>
        <a:lstStyle/>
        <a:p>
          <a:endParaRPr lang="pl-PL"/>
        </a:p>
      </dgm:t>
    </dgm:pt>
    <dgm:pt modelId="{F08282AF-667B-4730-A8F6-F445F4497C85}" type="sibTrans" cxnId="{EDEBF105-8240-4A78-86CE-A8B73522CE99}">
      <dgm:prSet/>
      <dgm:spPr/>
      <dgm:t>
        <a:bodyPr/>
        <a:lstStyle/>
        <a:p>
          <a:endParaRPr lang="pl-PL"/>
        </a:p>
      </dgm:t>
    </dgm:pt>
    <dgm:pt modelId="{69603D4D-BC0E-4805-83E3-BD3C3614E3E4}">
      <dgm:prSet phldrT="[Tekst]"/>
      <dgm:spPr/>
      <dgm:t>
        <a:bodyPr/>
        <a:lstStyle/>
        <a:p>
          <a:r>
            <a:rPr lang="pl-PL" dirty="0" smtClean="0"/>
            <a:t>ewaluacja</a:t>
          </a:r>
          <a:endParaRPr lang="pl-PL" dirty="0"/>
        </a:p>
      </dgm:t>
    </dgm:pt>
    <dgm:pt modelId="{31464815-B0E4-4267-9EB1-67D0A5676842}" type="parTrans" cxnId="{1BDAA68E-6FF0-4FA6-A977-7FE488DBB211}">
      <dgm:prSet/>
      <dgm:spPr/>
      <dgm:t>
        <a:bodyPr/>
        <a:lstStyle/>
        <a:p>
          <a:endParaRPr lang="pl-PL"/>
        </a:p>
      </dgm:t>
    </dgm:pt>
    <dgm:pt modelId="{AFF51E3A-9B23-4EAD-BF86-91C098C1687E}" type="sibTrans" cxnId="{1BDAA68E-6FF0-4FA6-A977-7FE488DBB211}">
      <dgm:prSet/>
      <dgm:spPr/>
      <dgm:t>
        <a:bodyPr/>
        <a:lstStyle/>
        <a:p>
          <a:endParaRPr lang="pl-PL"/>
        </a:p>
      </dgm:t>
    </dgm:pt>
    <dgm:pt modelId="{8F1F641C-AE2A-4C17-9EE1-BDFA3A4A603D}" type="pres">
      <dgm:prSet presAssocID="{C5B94AEE-7D60-4260-85BB-7A1AE56E932B}" presName="diagram" presStyleCnt="0">
        <dgm:presLayoutVars>
          <dgm:dir/>
          <dgm:resizeHandles val="exact"/>
        </dgm:presLayoutVars>
      </dgm:prSet>
      <dgm:spPr/>
      <dgm:t>
        <a:bodyPr/>
        <a:lstStyle/>
        <a:p>
          <a:endParaRPr lang="pl-PL"/>
        </a:p>
      </dgm:t>
    </dgm:pt>
    <dgm:pt modelId="{EB6A5FFD-4578-4BB3-A3BD-023490520383}" type="pres">
      <dgm:prSet presAssocID="{CC957E03-1785-4FD0-BEF9-29FC818DFB97}" presName="node" presStyleLbl="node1" presStyleIdx="0" presStyleCnt="7" custScaleX="48157" custScaleY="13473" custLinFactNeighborX="57720" custLinFactNeighborY="-61254">
        <dgm:presLayoutVars>
          <dgm:bulletEnabled val="1"/>
        </dgm:presLayoutVars>
      </dgm:prSet>
      <dgm:spPr/>
      <dgm:t>
        <a:bodyPr/>
        <a:lstStyle/>
        <a:p>
          <a:endParaRPr lang="pl-PL"/>
        </a:p>
      </dgm:t>
    </dgm:pt>
    <dgm:pt modelId="{44BA5DAA-5805-4202-A5A1-404C9E3E0C67}" type="pres">
      <dgm:prSet presAssocID="{C3B75DF7-F6CC-473C-A63C-BDBF2A464A1C}" presName="sibTrans" presStyleCnt="0"/>
      <dgm:spPr/>
    </dgm:pt>
    <dgm:pt modelId="{7A42D0FC-DA35-49AD-AB75-F857E47FDDCF}" type="pres">
      <dgm:prSet presAssocID="{E8080395-72EE-4667-BA14-CBC708F87CAC}" presName="node" presStyleLbl="node1" presStyleIdx="1" presStyleCnt="7" custScaleX="106702" custScaleY="16860" custLinFactNeighborX="-20223" custLinFactNeighborY="95430">
        <dgm:presLayoutVars>
          <dgm:bulletEnabled val="1"/>
        </dgm:presLayoutVars>
      </dgm:prSet>
      <dgm:spPr/>
      <dgm:t>
        <a:bodyPr/>
        <a:lstStyle/>
        <a:p>
          <a:endParaRPr lang="pl-PL"/>
        </a:p>
      </dgm:t>
    </dgm:pt>
    <dgm:pt modelId="{FD0DDB9C-D942-4F83-941B-80C66FDD8E1A}" type="pres">
      <dgm:prSet presAssocID="{C7934467-C877-46E5-8328-D0FB75518FB9}" presName="sibTrans" presStyleCnt="0"/>
      <dgm:spPr/>
    </dgm:pt>
    <dgm:pt modelId="{AEC6C11C-5377-4728-B107-352EE5B9B19A}" type="pres">
      <dgm:prSet presAssocID="{D9372D0E-53B6-4A1D-8B57-BDE21978BAB4}" presName="node" presStyleLbl="node1" presStyleIdx="2" presStyleCnt="7" custScaleX="56641" custScaleY="20152" custLinFactNeighborX="71989" custLinFactNeighborY="-40324">
        <dgm:presLayoutVars>
          <dgm:bulletEnabled val="1"/>
        </dgm:presLayoutVars>
      </dgm:prSet>
      <dgm:spPr/>
      <dgm:t>
        <a:bodyPr/>
        <a:lstStyle/>
        <a:p>
          <a:endParaRPr lang="pl-PL"/>
        </a:p>
      </dgm:t>
    </dgm:pt>
    <dgm:pt modelId="{47116C43-4139-47DA-8150-054D4A8BB36C}" type="pres">
      <dgm:prSet presAssocID="{6FC99AB3-08B0-44F3-9193-C1B334C58CE9}" presName="sibTrans" presStyleCnt="0"/>
      <dgm:spPr/>
    </dgm:pt>
    <dgm:pt modelId="{FE6D086F-5096-4B2D-9572-4ABAAD048D2F}" type="pres">
      <dgm:prSet presAssocID="{8449243D-3CD1-4E01-8A41-7836EFE392E8}" presName="node" presStyleLbl="node1" presStyleIdx="3" presStyleCnt="7" custScaleX="33772" custScaleY="12350" custLinFactNeighborX="15241" custLinFactNeighborY="-64011">
        <dgm:presLayoutVars>
          <dgm:bulletEnabled val="1"/>
        </dgm:presLayoutVars>
      </dgm:prSet>
      <dgm:spPr/>
      <dgm:t>
        <a:bodyPr/>
        <a:lstStyle/>
        <a:p>
          <a:endParaRPr lang="pl-PL"/>
        </a:p>
      </dgm:t>
    </dgm:pt>
    <dgm:pt modelId="{7465F13E-4A74-4D93-995A-5C7243BA5D21}" type="pres">
      <dgm:prSet presAssocID="{74A78D45-0626-4210-B2CA-599D2F587A57}" presName="sibTrans" presStyleCnt="0"/>
      <dgm:spPr/>
    </dgm:pt>
    <dgm:pt modelId="{BE15779D-A802-4E35-B399-D120E276F401}" type="pres">
      <dgm:prSet presAssocID="{4D367A19-F275-4B6A-9A45-F1F269C3110B}" presName="node" presStyleLbl="node1" presStyleIdx="4" presStyleCnt="7" custScaleX="39212" custScaleY="14892" custLinFactNeighborX="-74039" custLinFactNeighborY="-6680">
        <dgm:presLayoutVars>
          <dgm:bulletEnabled val="1"/>
        </dgm:presLayoutVars>
      </dgm:prSet>
      <dgm:spPr/>
      <dgm:t>
        <a:bodyPr/>
        <a:lstStyle/>
        <a:p>
          <a:endParaRPr lang="pl-PL"/>
        </a:p>
      </dgm:t>
    </dgm:pt>
    <dgm:pt modelId="{83E21F84-A8B7-48D5-8ABC-46DC4080018A}" type="pres">
      <dgm:prSet presAssocID="{FF4D7B0B-1D10-4904-BADD-A797D2E243D4}" presName="sibTrans" presStyleCnt="0"/>
      <dgm:spPr/>
    </dgm:pt>
    <dgm:pt modelId="{E96B45E3-48B6-4A84-A0D6-5BF741AE762D}" type="pres">
      <dgm:prSet presAssocID="{BA745244-BDF0-4F3B-BC28-6492F516A074}" presName="node" presStyleLbl="node1" presStyleIdx="5" presStyleCnt="7" custScaleX="33772" custScaleY="12350" custLinFactNeighborX="-36193" custLinFactNeighborY="-7951">
        <dgm:presLayoutVars>
          <dgm:bulletEnabled val="1"/>
        </dgm:presLayoutVars>
      </dgm:prSet>
      <dgm:spPr/>
      <dgm:t>
        <a:bodyPr/>
        <a:lstStyle/>
        <a:p>
          <a:endParaRPr lang="pl-PL"/>
        </a:p>
      </dgm:t>
    </dgm:pt>
    <dgm:pt modelId="{8C4D478E-ABDC-484F-B752-77A9321C1BB9}" type="pres">
      <dgm:prSet presAssocID="{F08282AF-667B-4730-A8F6-F445F4497C85}" presName="sibTrans" presStyleCnt="0"/>
      <dgm:spPr/>
    </dgm:pt>
    <dgm:pt modelId="{9B9FA80A-B24C-4AAB-BB71-4BABCB91CC09}" type="pres">
      <dgm:prSet presAssocID="{69603D4D-BC0E-4805-83E3-BD3C3614E3E4}" presName="node" presStyleLbl="node1" presStyleIdx="6" presStyleCnt="7" custScaleX="33772" custScaleY="12350" custLinFactNeighborX="4048" custLinFactNeighborY="-7892">
        <dgm:presLayoutVars>
          <dgm:bulletEnabled val="1"/>
        </dgm:presLayoutVars>
      </dgm:prSet>
      <dgm:spPr/>
      <dgm:t>
        <a:bodyPr/>
        <a:lstStyle/>
        <a:p>
          <a:endParaRPr lang="pl-PL"/>
        </a:p>
      </dgm:t>
    </dgm:pt>
  </dgm:ptLst>
  <dgm:cxnLst>
    <dgm:cxn modelId="{FF3293E5-1CA9-4852-9F32-CB4D2C5952BE}" type="presOf" srcId="{8449243D-3CD1-4E01-8A41-7836EFE392E8}" destId="{FE6D086F-5096-4B2D-9572-4ABAAD048D2F}" srcOrd="0" destOrd="0" presId="urn:microsoft.com/office/officeart/2005/8/layout/default"/>
    <dgm:cxn modelId="{1D30239A-E4AF-404B-9115-A97845CD4F0F}" srcId="{C5B94AEE-7D60-4260-85BB-7A1AE56E932B}" destId="{D9372D0E-53B6-4A1D-8B57-BDE21978BAB4}" srcOrd="2" destOrd="0" parTransId="{72104B48-17B5-4712-AD0E-24A5E9727D93}" sibTransId="{6FC99AB3-08B0-44F3-9193-C1B334C58CE9}"/>
    <dgm:cxn modelId="{58E238D0-EF14-4FF2-BF02-E3E0EED1DC82}" type="presOf" srcId="{BA745244-BDF0-4F3B-BC28-6492F516A074}" destId="{E96B45E3-48B6-4A84-A0D6-5BF741AE762D}" srcOrd="0" destOrd="0" presId="urn:microsoft.com/office/officeart/2005/8/layout/default"/>
    <dgm:cxn modelId="{4D7E15E1-EA76-491F-B6CA-F1C72D135840}" type="presOf" srcId="{CC957E03-1785-4FD0-BEF9-29FC818DFB97}" destId="{EB6A5FFD-4578-4BB3-A3BD-023490520383}" srcOrd="0" destOrd="0" presId="urn:microsoft.com/office/officeart/2005/8/layout/default"/>
    <dgm:cxn modelId="{DB89AEB7-6306-47D7-BFB4-8A4E63641AF2}" type="presOf" srcId="{E8080395-72EE-4667-BA14-CBC708F87CAC}" destId="{7A42D0FC-DA35-49AD-AB75-F857E47FDDCF}" srcOrd="0" destOrd="0" presId="urn:microsoft.com/office/officeart/2005/8/layout/default"/>
    <dgm:cxn modelId="{AF9798CF-C13D-47E6-AA6A-69ABCE0C81DA}" srcId="{C5B94AEE-7D60-4260-85BB-7A1AE56E932B}" destId="{4D367A19-F275-4B6A-9A45-F1F269C3110B}" srcOrd="4" destOrd="0" parTransId="{CC951A7A-F766-41A2-AE03-6819292B0DFE}" sibTransId="{FF4D7B0B-1D10-4904-BADD-A797D2E243D4}"/>
    <dgm:cxn modelId="{8D0D9B0E-F80C-45B6-A1F1-C1F25D5C5B49}" type="presOf" srcId="{C5B94AEE-7D60-4260-85BB-7A1AE56E932B}" destId="{8F1F641C-AE2A-4C17-9EE1-BDFA3A4A603D}" srcOrd="0" destOrd="0" presId="urn:microsoft.com/office/officeart/2005/8/layout/default"/>
    <dgm:cxn modelId="{8813CE96-7772-4FA7-BB2E-1B7CE0B76305}" type="presOf" srcId="{D9372D0E-53B6-4A1D-8B57-BDE21978BAB4}" destId="{AEC6C11C-5377-4728-B107-352EE5B9B19A}" srcOrd="0" destOrd="0" presId="urn:microsoft.com/office/officeart/2005/8/layout/default"/>
    <dgm:cxn modelId="{9A52AAC4-BF25-4057-8755-BD58DCC59F38}" srcId="{C5B94AEE-7D60-4260-85BB-7A1AE56E932B}" destId="{8449243D-3CD1-4E01-8A41-7836EFE392E8}" srcOrd="3" destOrd="0" parTransId="{78C7CCA6-BE92-47AE-8B73-B91F82FE5408}" sibTransId="{74A78D45-0626-4210-B2CA-599D2F587A57}"/>
    <dgm:cxn modelId="{AA86F66B-9A39-499D-844C-83CA59088523}" srcId="{C5B94AEE-7D60-4260-85BB-7A1AE56E932B}" destId="{CC957E03-1785-4FD0-BEF9-29FC818DFB97}" srcOrd="0" destOrd="0" parTransId="{8FDA4216-AA51-4DDE-A785-839FE7E68103}" sibTransId="{C3B75DF7-F6CC-473C-A63C-BDBF2A464A1C}"/>
    <dgm:cxn modelId="{2FB6BF23-CC35-4BCC-92BB-C0A36970E280}" type="presOf" srcId="{4D367A19-F275-4B6A-9A45-F1F269C3110B}" destId="{BE15779D-A802-4E35-B399-D120E276F401}" srcOrd="0" destOrd="0" presId="urn:microsoft.com/office/officeart/2005/8/layout/default"/>
    <dgm:cxn modelId="{1BDAA68E-6FF0-4FA6-A977-7FE488DBB211}" srcId="{C5B94AEE-7D60-4260-85BB-7A1AE56E932B}" destId="{69603D4D-BC0E-4805-83E3-BD3C3614E3E4}" srcOrd="6" destOrd="0" parTransId="{31464815-B0E4-4267-9EB1-67D0A5676842}" sibTransId="{AFF51E3A-9B23-4EAD-BF86-91C098C1687E}"/>
    <dgm:cxn modelId="{EDEBF105-8240-4A78-86CE-A8B73522CE99}" srcId="{C5B94AEE-7D60-4260-85BB-7A1AE56E932B}" destId="{BA745244-BDF0-4F3B-BC28-6492F516A074}" srcOrd="5" destOrd="0" parTransId="{E481D167-72FE-4AC7-B4DE-0522F091E406}" sibTransId="{F08282AF-667B-4730-A8F6-F445F4497C85}"/>
    <dgm:cxn modelId="{91EB5736-9874-4542-8182-583A25291591}" type="presOf" srcId="{69603D4D-BC0E-4805-83E3-BD3C3614E3E4}" destId="{9B9FA80A-B24C-4AAB-BB71-4BABCB91CC09}" srcOrd="0" destOrd="0" presId="urn:microsoft.com/office/officeart/2005/8/layout/default"/>
    <dgm:cxn modelId="{F55C5C08-BECA-4891-9ACF-101322A4E305}" srcId="{C5B94AEE-7D60-4260-85BB-7A1AE56E932B}" destId="{E8080395-72EE-4667-BA14-CBC708F87CAC}" srcOrd="1" destOrd="0" parTransId="{7EBF9AAA-58D2-4D4B-9F0C-26CB65A8ED3E}" sibTransId="{C7934467-C877-46E5-8328-D0FB75518FB9}"/>
    <dgm:cxn modelId="{2884DEDF-CB46-4ABD-B8E4-57420A7FF07B}" type="presParOf" srcId="{8F1F641C-AE2A-4C17-9EE1-BDFA3A4A603D}" destId="{EB6A5FFD-4578-4BB3-A3BD-023490520383}" srcOrd="0" destOrd="0" presId="urn:microsoft.com/office/officeart/2005/8/layout/default"/>
    <dgm:cxn modelId="{D61E91BA-2BB4-4D4C-B575-DC87828482A2}" type="presParOf" srcId="{8F1F641C-AE2A-4C17-9EE1-BDFA3A4A603D}" destId="{44BA5DAA-5805-4202-A5A1-404C9E3E0C67}" srcOrd="1" destOrd="0" presId="urn:microsoft.com/office/officeart/2005/8/layout/default"/>
    <dgm:cxn modelId="{2B581497-6955-43D6-BC52-8AAC2262ABCA}" type="presParOf" srcId="{8F1F641C-AE2A-4C17-9EE1-BDFA3A4A603D}" destId="{7A42D0FC-DA35-49AD-AB75-F857E47FDDCF}" srcOrd="2" destOrd="0" presId="urn:microsoft.com/office/officeart/2005/8/layout/default"/>
    <dgm:cxn modelId="{9B2CC5BE-FBE6-4FE6-A984-7D3E844F743C}" type="presParOf" srcId="{8F1F641C-AE2A-4C17-9EE1-BDFA3A4A603D}" destId="{FD0DDB9C-D942-4F83-941B-80C66FDD8E1A}" srcOrd="3" destOrd="0" presId="urn:microsoft.com/office/officeart/2005/8/layout/default"/>
    <dgm:cxn modelId="{C5A2823E-5CF8-4974-8123-34E5525BDDAE}" type="presParOf" srcId="{8F1F641C-AE2A-4C17-9EE1-BDFA3A4A603D}" destId="{AEC6C11C-5377-4728-B107-352EE5B9B19A}" srcOrd="4" destOrd="0" presId="urn:microsoft.com/office/officeart/2005/8/layout/default"/>
    <dgm:cxn modelId="{6CD15D37-2D7D-45B3-ABDD-3E6ABA544963}" type="presParOf" srcId="{8F1F641C-AE2A-4C17-9EE1-BDFA3A4A603D}" destId="{47116C43-4139-47DA-8150-054D4A8BB36C}" srcOrd="5" destOrd="0" presId="urn:microsoft.com/office/officeart/2005/8/layout/default"/>
    <dgm:cxn modelId="{70FBBA28-2A15-458C-9CA5-4F6EBB6AC523}" type="presParOf" srcId="{8F1F641C-AE2A-4C17-9EE1-BDFA3A4A603D}" destId="{FE6D086F-5096-4B2D-9572-4ABAAD048D2F}" srcOrd="6" destOrd="0" presId="urn:microsoft.com/office/officeart/2005/8/layout/default"/>
    <dgm:cxn modelId="{D5504FD4-C0AE-4C2E-B51F-EC1D923C7B11}" type="presParOf" srcId="{8F1F641C-AE2A-4C17-9EE1-BDFA3A4A603D}" destId="{7465F13E-4A74-4D93-995A-5C7243BA5D21}" srcOrd="7" destOrd="0" presId="urn:microsoft.com/office/officeart/2005/8/layout/default"/>
    <dgm:cxn modelId="{8C17273F-BE5B-496E-8754-6ADD65185604}" type="presParOf" srcId="{8F1F641C-AE2A-4C17-9EE1-BDFA3A4A603D}" destId="{BE15779D-A802-4E35-B399-D120E276F401}" srcOrd="8" destOrd="0" presId="urn:microsoft.com/office/officeart/2005/8/layout/default"/>
    <dgm:cxn modelId="{9F5D1991-EE41-4D66-8098-67CCDDFD0C46}" type="presParOf" srcId="{8F1F641C-AE2A-4C17-9EE1-BDFA3A4A603D}" destId="{83E21F84-A8B7-48D5-8ABC-46DC4080018A}" srcOrd="9" destOrd="0" presId="urn:microsoft.com/office/officeart/2005/8/layout/default"/>
    <dgm:cxn modelId="{8CD331E2-7EFF-4128-AFD1-E80D06C0FA62}" type="presParOf" srcId="{8F1F641C-AE2A-4C17-9EE1-BDFA3A4A603D}" destId="{E96B45E3-48B6-4A84-A0D6-5BF741AE762D}" srcOrd="10" destOrd="0" presId="urn:microsoft.com/office/officeart/2005/8/layout/default"/>
    <dgm:cxn modelId="{B03432DB-B278-4458-AFD3-85F7B483F2D5}" type="presParOf" srcId="{8F1F641C-AE2A-4C17-9EE1-BDFA3A4A603D}" destId="{8C4D478E-ABDC-484F-B752-77A9321C1BB9}" srcOrd="11" destOrd="0" presId="urn:microsoft.com/office/officeart/2005/8/layout/default"/>
    <dgm:cxn modelId="{8B39CEC0-9982-4CCE-AF57-32FD0DBF8955}" type="presParOf" srcId="{8F1F641C-AE2A-4C17-9EE1-BDFA3A4A603D}" destId="{9B9FA80A-B24C-4AAB-BB71-4BABCB91CC09}" srcOrd="12" destOrd="0" presId="urn:microsoft.com/office/officeart/2005/8/layout/default"/>
  </dgm:cxnLst>
  <dgm:bg/>
  <dgm:whole/>
</dgm:dataModel>
</file>

<file path=ppt/diagrams/data2.xml><?xml version="1.0" encoding="utf-8"?>
<dgm:dataModel xmlns:dgm="http://schemas.openxmlformats.org/drawingml/2006/diagram" xmlns:a="http://schemas.openxmlformats.org/drawingml/2006/main">
  <dgm:ptLst>
    <dgm:pt modelId="{C9CD4954-DB06-48F9-B77C-28D3B3D37CEF}" type="doc">
      <dgm:prSet loTypeId="urn:microsoft.com/office/officeart/2005/8/layout/cycle3" loCatId="cycle" qsTypeId="urn:microsoft.com/office/officeart/2005/8/quickstyle/3d1" qsCatId="3D" csTypeId="urn:microsoft.com/office/officeart/2005/8/colors/accent1_2" csCatId="accent1" phldr="1"/>
      <dgm:spPr/>
      <dgm:t>
        <a:bodyPr/>
        <a:lstStyle/>
        <a:p>
          <a:endParaRPr lang="pl-PL"/>
        </a:p>
      </dgm:t>
    </dgm:pt>
    <dgm:pt modelId="{A366FB83-1E7A-4C61-9D0A-33A5D134C751}">
      <dgm:prSet phldrT="[Tekst]"/>
      <dgm:spPr/>
      <dgm:t>
        <a:bodyPr/>
        <a:lstStyle/>
        <a:p>
          <a:r>
            <a:rPr lang="pl-PL" dirty="0" smtClean="0"/>
            <a:t>Analizowanie </a:t>
          </a:r>
          <a:endParaRPr lang="pl-PL" dirty="0"/>
        </a:p>
      </dgm:t>
    </dgm:pt>
    <dgm:pt modelId="{5491B88E-892B-4328-9358-8046A149A4FE}" type="parTrans" cxnId="{92F5249A-8B94-484F-953E-8391EEF70FE6}">
      <dgm:prSet/>
      <dgm:spPr/>
      <dgm:t>
        <a:bodyPr/>
        <a:lstStyle/>
        <a:p>
          <a:endParaRPr lang="pl-PL"/>
        </a:p>
      </dgm:t>
    </dgm:pt>
    <dgm:pt modelId="{1B2AAB07-7E74-44A6-AF82-189CF7F067E7}" type="sibTrans" cxnId="{92F5249A-8B94-484F-953E-8391EEF70FE6}">
      <dgm:prSet/>
      <dgm:spPr/>
      <dgm:t>
        <a:bodyPr/>
        <a:lstStyle/>
        <a:p>
          <a:endParaRPr lang="pl-PL"/>
        </a:p>
      </dgm:t>
    </dgm:pt>
    <dgm:pt modelId="{1F6E734F-7B73-48C2-9C65-5C77DE83A921}">
      <dgm:prSet phldrT="[Tekst]"/>
      <dgm:spPr/>
      <dgm:t>
        <a:bodyPr/>
        <a:lstStyle/>
        <a:p>
          <a:r>
            <a:rPr lang="pl-PL" dirty="0" smtClean="0"/>
            <a:t>Podejmowanie działań</a:t>
          </a:r>
          <a:endParaRPr lang="pl-PL" dirty="0"/>
        </a:p>
      </dgm:t>
    </dgm:pt>
    <dgm:pt modelId="{BA6FC67C-64C2-4FCE-BA17-B82849D70913}" type="parTrans" cxnId="{1F86C97D-088E-4BAE-8D12-233142957786}">
      <dgm:prSet/>
      <dgm:spPr/>
      <dgm:t>
        <a:bodyPr/>
        <a:lstStyle/>
        <a:p>
          <a:endParaRPr lang="pl-PL"/>
        </a:p>
      </dgm:t>
    </dgm:pt>
    <dgm:pt modelId="{10D36D45-B4AB-4AA0-9EE5-AF6812B86521}" type="sibTrans" cxnId="{1F86C97D-088E-4BAE-8D12-233142957786}">
      <dgm:prSet/>
      <dgm:spPr/>
      <dgm:t>
        <a:bodyPr/>
        <a:lstStyle/>
        <a:p>
          <a:endParaRPr lang="pl-PL"/>
        </a:p>
      </dgm:t>
    </dgm:pt>
    <dgm:pt modelId="{73DAC5AD-BE6D-4061-A105-FDECCA356DBA}">
      <dgm:prSet phldrT="[Tekst]"/>
      <dgm:spPr/>
      <dgm:t>
        <a:bodyPr/>
        <a:lstStyle/>
        <a:p>
          <a:r>
            <a:rPr lang="pl-PL" dirty="0" smtClean="0"/>
            <a:t>uzgadnianie</a:t>
          </a:r>
          <a:endParaRPr lang="pl-PL" dirty="0"/>
        </a:p>
      </dgm:t>
    </dgm:pt>
    <dgm:pt modelId="{E14890F5-27BA-4BDA-847D-1192078592E0}" type="parTrans" cxnId="{02ECCB9E-7CCD-4B1D-A9A5-EEDC490A24D0}">
      <dgm:prSet/>
      <dgm:spPr/>
      <dgm:t>
        <a:bodyPr/>
        <a:lstStyle/>
        <a:p>
          <a:endParaRPr lang="pl-PL"/>
        </a:p>
      </dgm:t>
    </dgm:pt>
    <dgm:pt modelId="{D4455B3B-E1A1-4944-9012-AC7AC829A60C}" type="sibTrans" cxnId="{02ECCB9E-7CCD-4B1D-A9A5-EEDC490A24D0}">
      <dgm:prSet/>
      <dgm:spPr/>
      <dgm:t>
        <a:bodyPr/>
        <a:lstStyle/>
        <a:p>
          <a:endParaRPr lang="pl-PL"/>
        </a:p>
      </dgm:t>
    </dgm:pt>
    <dgm:pt modelId="{3CEAD07B-649E-41D6-91DC-D3DD6BEF578D}">
      <dgm:prSet phldrT="[Tekst]"/>
      <dgm:spPr/>
      <dgm:t>
        <a:bodyPr/>
        <a:lstStyle/>
        <a:p>
          <a:r>
            <a:rPr lang="pl-PL" dirty="0" smtClean="0"/>
            <a:t>wybieranie</a:t>
          </a:r>
          <a:endParaRPr lang="pl-PL" dirty="0"/>
        </a:p>
      </dgm:t>
    </dgm:pt>
    <dgm:pt modelId="{01FC0438-64C8-45F4-A530-E40375619105}" type="parTrans" cxnId="{DB533249-A7D2-48F8-B992-EC02BCBE5151}">
      <dgm:prSet/>
      <dgm:spPr/>
      <dgm:t>
        <a:bodyPr/>
        <a:lstStyle/>
        <a:p>
          <a:endParaRPr lang="pl-PL"/>
        </a:p>
      </dgm:t>
    </dgm:pt>
    <dgm:pt modelId="{552958A6-98A5-4F90-A74B-24228B0497F4}" type="sibTrans" cxnId="{DB533249-A7D2-48F8-B992-EC02BCBE5151}">
      <dgm:prSet/>
      <dgm:spPr/>
      <dgm:t>
        <a:bodyPr/>
        <a:lstStyle/>
        <a:p>
          <a:endParaRPr lang="pl-PL"/>
        </a:p>
      </dgm:t>
    </dgm:pt>
    <dgm:pt modelId="{6CE88A12-6C57-4DFF-A55F-A5FFCF7F5628}">
      <dgm:prSet phldrT="[Tekst]"/>
      <dgm:spPr/>
      <dgm:t>
        <a:bodyPr/>
        <a:lstStyle/>
        <a:p>
          <a:r>
            <a:rPr lang="pl-PL" dirty="0" smtClean="0"/>
            <a:t>analizowanie</a:t>
          </a:r>
          <a:endParaRPr lang="pl-PL" dirty="0"/>
        </a:p>
      </dgm:t>
    </dgm:pt>
    <dgm:pt modelId="{5BD97E4D-6E3D-429F-A52E-65A007FE54D9}" type="parTrans" cxnId="{81F17714-E06D-4CC4-9C88-552C94E2CB33}">
      <dgm:prSet/>
      <dgm:spPr/>
      <dgm:t>
        <a:bodyPr/>
        <a:lstStyle/>
        <a:p>
          <a:endParaRPr lang="pl-PL"/>
        </a:p>
      </dgm:t>
    </dgm:pt>
    <dgm:pt modelId="{6057D231-595B-4004-8752-8C3D772B2C2E}" type="sibTrans" cxnId="{81F17714-E06D-4CC4-9C88-552C94E2CB33}">
      <dgm:prSet/>
      <dgm:spPr/>
      <dgm:t>
        <a:bodyPr/>
        <a:lstStyle/>
        <a:p>
          <a:endParaRPr lang="pl-PL"/>
        </a:p>
      </dgm:t>
    </dgm:pt>
    <dgm:pt modelId="{679D9D5B-B880-4D07-9969-D94D34603FD6}">
      <dgm:prSet phldrT="[Tekst]"/>
      <dgm:spPr/>
      <dgm:t>
        <a:bodyPr/>
        <a:lstStyle/>
        <a:p>
          <a:r>
            <a:rPr lang="pl-PL" dirty="0" smtClean="0"/>
            <a:t>programowanie</a:t>
          </a:r>
          <a:endParaRPr lang="pl-PL" dirty="0"/>
        </a:p>
      </dgm:t>
    </dgm:pt>
    <dgm:pt modelId="{9DEF798A-11DE-413F-A6B9-DC0EC55A5474}" type="parTrans" cxnId="{35291FD3-4964-443A-B206-8AD8E3E10A0D}">
      <dgm:prSet/>
      <dgm:spPr/>
      <dgm:t>
        <a:bodyPr/>
        <a:lstStyle/>
        <a:p>
          <a:endParaRPr lang="pl-PL"/>
        </a:p>
      </dgm:t>
    </dgm:pt>
    <dgm:pt modelId="{31E7829B-9A4A-4210-87CF-7927CB75B062}" type="sibTrans" cxnId="{35291FD3-4964-443A-B206-8AD8E3E10A0D}">
      <dgm:prSet/>
      <dgm:spPr/>
      <dgm:t>
        <a:bodyPr/>
        <a:lstStyle/>
        <a:p>
          <a:endParaRPr lang="pl-PL"/>
        </a:p>
      </dgm:t>
    </dgm:pt>
    <dgm:pt modelId="{D7055B26-8C4E-4E91-908E-11F59122A74E}">
      <dgm:prSet phldrT="[Tekst]"/>
      <dgm:spPr/>
      <dgm:t>
        <a:bodyPr/>
        <a:lstStyle/>
        <a:p>
          <a:r>
            <a:rPr lang="pl-PL" dirty="0" smtClean="0"/>
            <a:t>wybieranie</a:t>
          </a:r>
          <a:endParaRPr lang="pl-PL" dirty="0"/>
        </a:p>
      </dgm:t>
    </dgm:pt>
    <dgm:pt modelId="{C8C5BCCA-E756-4757-A273-5AB1D8CA6D9C}" type="parTrans" cxnId="{8DB4CFA7-10F9-4F98-94A7-D3F9484955B6}">
      <dgm:prSet/>
      <dgm:spPr/>
      <dgm:t>
        <a:bodyPr/>
        <a:lstStyle/>
        <a:p>
          <a:endParaRPr lang="pl-PL"/>
        </a:p>
      </dgm:t>
    </dgm:pt>
    <dgm:pt modelId="{5E8D9E4B-E4CF-4815-A26F-82CF2CE4E31E}" type="sibTrans" cxnId="{8DB4CFA7-10F9-4F98-94A7-D3F9484955B6}">
      <dgm:prSet/>
      <dgm:spPr/>
      <dgm:t>
        <a:bodyPr/>
        <a:lstStyle/>
        <a:p>
          <a:endParaRPr lang="pl-PL"/>
        </a:p>
      </dgm:t>
    </dgm:pt>
    <dgm:pt modelId="{FD0FA464-F753-483C-8A66-DB20CF1FDD1D}">
      <dgm:prSet phldrT="[Tekst]"/>
      <dgm:spPr/>
      <dgm:t>
        <a:bodyPr/>
        <a:lstStyle/>
        <a:p>
          <a:r>
            <a:rPr lang="pl-PL" dirty="0" smtClean="0"/>
            <a:t>Rozwijanie pomysłu</a:t>
          </a:r>
          <a:endParaRPr lang="pl-PL" dirty="0"/>
        </a:p>
      </dgm:t>
    </dgm:pt>
    <dgm:pt modelId="{7C9F3A1E-ACEB-4BA0-ADEF-720866B92BD3}" type="parTrans" cxnId="{E0662DC4-C296-4026-BC96-ACAB673C944D}">
      <dgm:prSet/>
      <dgm:spPr/>
      <dgm:t>
        <a:bodyPr/>
        <a:lstStyle/>
        <a:p>
          <a:endParaRPr lang="pl-PL"/>
        </a:p>
      </dgm:t>
    </dgm:pt>
    <dgm:pt modelId="{B69107D6-1AB9-420F-92C0-1EA1E76D1098}" type="sibTrans" cxnId="{E0662DC4-C296-4026-BC96-ACAB673C944D}">
      <dgm:prSet/>
      <dgm:spPr/>
      <dgm:t>
        <a:bodyPr/>
        <a:lstStyle/>
        <a:p>
          <a:endParaRPr lang="pl-PL"/>
        </a:p>
      </dgm:t>
    </dgm:pt>
    <dgm:pt modelId="{2FA36C27-97F7-4DE4-80A7-8AA4C833B4EE}">
      <dgm:prSet phldrT="[Tekst]"/>
      <dgm:spPr/>
      <dgm:t>
        <a:bodyPr/>
        <a:lstStyle/>
        <a:p>
          <a:r>
            <a:rPr lang="pl-PL" dirty="0" smtClean="0"/>
            <a:t>spostrzeganie</a:t>
          </a:r>
          <a:endParaRPr lang="pl-PL" dirty="0"/>
        </a:p>
      </dgm:t>
    </dgm:pt>
    <dgm:pt modelId="{F1FD3AB7-49CB-47F9-A2FF-3BAE811395A5}" type="parTrans" cxnId="{941D3278-F5AA-49E7-B380-E19D9B051220}">
      <dgm:prSet/>
      <dgm:spPr/>
      <dgm:t>
        <a:bodyPr/>
        <a:lstStyle/>
        <a:p>
          <a:endParaRPr lang="pl-PL"/>
        </a:p>
      </dgm:t>
    </dgm:pt>
    <dgm:pt modelId="{08A3F1D5-6727-4476-A268-0A2C42A431BA}" type="sibTrans" cxnId="{941D3278-F5AA-49E7-B380-E19D9B051220}">
      <dgm:prSet/>
      <dgm:spPr/>
      <dgm:t>
        <a:bodyPr/>
        <a:lstStyle/>
        <a:p>
          <a:endParaRPr lang="pl-PL"/>
        </a:p>
      </dgm:t>
    </dgm:pt>
    <dgm:pt modelId="{5A6ED80A-00B4-4B70-A183-693901E0FFE3}">
      <dgm:prSet phldrT="[Tekst]"/>
      <dgm:spPr/>
      <dgm:t>
        <a:bodyPr/>
        <a:lstStyle/>
        <a:p>
          <a:r>
            <a:rPr lang="pl-PL" dirty="0" smtClean="0"/>
            <a:t>Programowanie </a:t>
          </a:r>
          <a:endParaRPr lang="pl-PL" dirty="0"/>
        </a:p>
      </dgm:t>
    </dgm:pt>
    <dgm:pt modelId="{8513EDC5-0EF9-48BB-9B4C-7225CF734BCD}" type="parTrans" cxnId="{455E3CE1-9760-4637-B40D-469D40ACB4F0}">
      <dgm:prSet/>
      <dgm:spPr/>
      <dgm:t>
        <a:bodyPr/>
        <a:lstStyle/>
        <a:p>
          <a:endParaRPr lang="pl-PL"/>
        </a:p>
      </dgm:t>
    </dgm:pt>
    <dgm:pt modelId="{F4C029DF-4189-48DE-ADAB-2C7B5C9416FF}" type="sibTrans" cxnId="{455E3CE1-9760-4637-B40D-469D40ACB4F0}">
      <dgm:prSet/>
      <dgm:spPr/>
      <dgm:t>
        <a:bodyPr/>
        <a:lstStyle/>
        <a:p>
          <a:endParaRPr lang="pl-PL"/>
        </a:p>
      </dgm:t>
    </dgm:pt>
    <dgm:pt modelId="{4A6F81F1-83B2-4F6B-8633-537249E3220E}" type="pres">
      <dgm:prSet presAssocID="{C9CD4954-DB06-48F9-B77C-28D3B3D37CEF}" presName="Name0" presStyleCnt="0">
        <dgm:presLayoutVars>
          <dgm:dir/>
          <dgm:resizeHandles val="exact"/>
        </dgm:presLayoutVars>
      </dgm:prSet>
      <dgm:spPr/>
      <dgm:t>
        <a:bodyPr/>
        <a:lstStyle/>
        <a:p>
          <a:endParaRPr lang="pl-PL"/>
        </a:p>
      </dgm:t>
    </dgm:pt>
    <dgm:pt modelId="{549031B9-E8FF-4E57-AAAD-ABCC0E32E07D}" type="pres">
      <dgm:prSet presAssocID="{C9CD4954-DB06-48F9-B77C-28D3B3D37CEF}" presName="cycle" presStyleCnt="0"/>
      <dgm:spPr/>
    </dgm:pt>
    <dgm:pt modelId="{3A4DF23D-84C4-47E9-8575-3C54384F60D8}" type="pres">
      <dgm:prSet presAssocID="{A366FB83-1E7A-4C61-9D0A-33A5D134C751}" presName="nodeFirstNode" presStyleLbl="node1" presStyleIdx="0" presStyleCnt="10">
        <dgm:presLayoutVars>
          <dgm:bulletEnabled val="1"/>
        </dgm:presLayoutVars>
      </dgm:prSet>
      <dgm:spPr/>
      <dgm:t>
        <a:bodyPr/>
        <a:lstStyle/>
        <a:p>
          <a:endParaRPr lang="pl-PL"/>
        </a:p>
      </dgm:t>
    </dgm:pt>
    <dgm:pt modelId="{3CB24EF8-3458-486F-9519-2A95190F19EC}" type="pres">
      <dgm:prSet presAssocID="{1B2AAB07-7E74-44A6-AF82-189CF7F067E7}" presName="sibTransFirstNode" presStyleLbl="bgShp" presStyleIdx="0" presStyleCnt="1" custAng="21066943" custScaleY="99735" custLinFactNeighborX="-13031" custLinFactNeighborY="-386"/>
      <dgm:spPr/>
      <dgm:t>
        <a:bodyPr/>
        <a:lstStyle/>
        <a:p>
          <a:endParaRPr lang="pl-PL"/>
        </a:p>
      </dgm:t>
    </dgm:pt>
    <dgm:pt modelId="{0FDB6671-52D2-4AD5-8BE4-F6F7ADB27FEA}" type="pres">
      <dgm:prSet presAssocID="{1F6E734F-7B73-48C2-9C65-5C77DE83A921}" presName="nodeFollowingNodes" presStyleLbl="node1" presStyleIdx="1" presStyleCnt="10">
        <dgm:presLayoutVars>
          <dgm:bulletEnabled val="1"/>
        </dgm:presLayoutVars>
      </dgm:prSet>
      <dgm:spPr/>
      <dgm:t>
        <a:bodyPr/>
        <a:lstStyle/>
        <a:p>
          <a:endParaRPr lang="pl-PL"/>
        </a:p>
      </dgm:t>
    </dgm:pt>
    <dgm:pt modelId="{105C8590-737F-41DD-BD2D-4462F80D5D47}" type="pres">
      <dgm:prSet presAssocID="{73DAC5AD-BE6D-4061-A105-FDECCA356DBA}" presName="nodeFollowingNodes" presStyleLbl="node1" presStyleIdx="2" presStyleCnt="10" custRadScaleRad="121970" custRadScaleInc="-29578">
        <dgm:presLayoutVars>
          <dgm:bulletEnabled val="1"/>
        </dgm:presLayoutVars>
      </dgm:prSet>
      <dgm:spPr/>
      <dgm:t>
        <a:bodyPr/>
        <a:lstStyle/>
        <a:p>
          <a:endParaRPr lang="pl-PL"/>
        </a:p>
      </dgm:t>
    </dgm:pt>
    <dgm:pt modelId="{4442FADA-34BF-494C-9994-DB16E76F90D5}" type="pres">
      <dgm:prSet presAssocID="{3CEAD07B-649E-41D6-91DC-D3DD6BEF578D}" presName="nodeFollowingNodes" presStyleLbl="node1" presStyleIdx="3" presStyleCnt="10" custRadScaleRad="99656" custRadScaleInc="85801">
        <dgm:presLayoutVars>
          <dgm:bulletEnabled val="1"/>
        </dgm:presLayoutVars>
      </dgm:prSet>
      <dgm:spPr/>
      <dgm:t>
        <a:bodyPr/>
        <a:lstStyle/>
        <a:p>
          <a:endParaRPr lang="pl-PL"/>
        </a:p>
      </dgm:t>
    </dgm:pt>
    <dgm:pt modelId="{273894AC-7C50-4E10-A9D0-97D4E5B54E7A}" type="pres">
      <dgm:prSet presAssocID="{6CE88A12-6C57-4DFF-A55F-A5FFCF7F5628}" presName="nodeFollowingNodes" presStyleLbl="node1" presStyleIdx="4" presStyleCnt="10" custRadScaleRad="47370" custRadScaleInc="-538690">
        <dgm:presLayoutVars>
          <dgm:bulletEnabled val="1"/>
        </dgm:presLayoutVars>
      </dgm:prSet>
      <dgm:spPr/>
      <dgm:t>
        <a:bodyPr/>
        <a:lstStyle/>
        <a:p>
          <a:endParaRPr lang="pl-PL"/>
        </a:p>
      </dgm:t>
    </dgm:pt>
    <dgm:pt modelId="{1CFEB93A-DE05-4B43-BD50-8CD1039F61EA}" type="pres">
      <dgm:prSet presAssocID="{679D9D5B-B880-4D07-9969-D94D34603FD6}" presName="nodeFollowingNodes" presStyleLbl="node1" presStyleIdx="5" presStyleCnt="10" custRadScaleRad="98196" custRadScaleInc="-267663">
        <dgm:presLayoutVars>
          <dgm:bulletEnabled val="1"/>
        </dgm:presLayoutVars>
      </dgm:prSet>
      <dgm:spPr/>
      <dgm:t>
        <a:bodyPr/>
        <a:lstStyle/>
        <a:p>
          <a:endParaRPr lang="pl-PL"/>
        </a:p>
      </dgm:t>
    </dgm:pt>
    <dgm:pt modelId="{DFBE8963-7652-4568-A16B-401DEB83E748}" type="pres">
      <dgm:prSet presAssocID="{D7055B26-8C4E-4E91-908E-11F59122A74E}" presName="nodeFollowingNodes" presStyleLbl="node1" presStyleIdx="6" presStyleCnt="10" custRadScaleRad="98783" custRadScaleInc="-20560">
        <dgm:presLayoutVars>
          <dgm:bulletEnabled val="1"/>
        </dgm:presLayoutVars>
      </dgm:prSet>
      <dgm:spPr/>
      <dgm:t>
        <a:bodyPr/>
        <a:lstStyle/>
        <a:p>
          <a:endParaRPr lang="pl-PL"/>
        </a:p>
      </dgm:t>
    </dgm:pt>
    <dgm:pt modelId="{42EC9A15-6A36-47CE-A6E2-81DB508F96F7}" type="pres">
      <dgm:prSet presAssocID="{FD0FA464-F753-483C-8A66-DB20CF1FDD1D}" presName="nodeFollowingNodes" presStyleLbl="node1" presStyleIdx="7" presStyleCnt="10" custRadScaleRad="83944" custRadScaleInc="-27949">
        <dgm:presLayoutVars>
          <dgm:bulletEnabled val="1"/>
        </dgm:presLayoutVars>
      </dgm:prSet>
      <dgm:spPr/>
      <dgm:t>
        <a:bodyPr/>
        <a:lstStyle/>
        <a:p>
          <a:endParaRPr lang="pl-PL"/>
        </a:p>
      </dgm:t>
    </dgm:pt>
    <dgm:pt modelId="{53E9E985-8691-42EA-A0BA-3FB8FFAF37D8}" type="pres">
      <dgm:prSet presAssocID="{2FA36C27-97F7-4DE4-80A7-8AA4C833B4EE}" presName="nodeFollowingNodes" presStyleLbl="node1" presStyleIdx="8" presStyleCnt="10" custRadScaleRad="9975" custRadScaleInc="459761">
        <dgm:presLayoutVars>
          <dgm:bulletEnabled val="1"/>
        </dgm:presLayoutVars>
      </dgm:prSet>
      <dgm:spPr/>
      <dgm:t>
        <a:bodyPr/>
        <a:lstStyle/>
        <a:p>
          <a:endParaRPr lang="pl-PL"/>
        </a:p>
      </dgm:t>
    </dgm:pt>
    <dgm:pt modelId="{9940C9BD-82BD-4080-ABC7-1AAC7E52D97D}" type="pres">
      <dgm:prSet presAssocID="{5A6ED80A-00B4-4B70-A183-693901E0FFE3}" presName="nodeFollowingNodes" presStyleLbl="node1" presStyleIdx="9" presStyleCnt="10" custRadScaleRad="103495" custRadScaleInc="-466098">
        <dgm:presLayoutVars>
          <dgm:bulletEnabled val="1"/>
        </dgm:presLayoutVars>
      </dgm:prSet>
      <dgm:spPr/>
      <dgm:t>
        <a:bodyPr/>
        <a:lstStyle/>
        <a:p>
          <a:endParaRPr lang="pl-PL"/>
        </a:p>
      </dgm:t>
    </dgm:pt>
  </dgm:ptLst>
  <dgm:cxnLst>
    <dgm:cxn modelId="{1F86C97D-088E-4BAE-8D12-233142957786}" srcId="{C9CD4954-DB06-48F9-B77C-28D3B3D37CEF}" destId="{1F6E734F-7B73-48C2-9C65-5C77DE83A921}" srcOrd="1" destOrd="0" parTransId="{BA6FC67C-64C2-4FCE-BA17-B82849D70913}" sibTransId="{10D36D45-B4AB-4AA0-9EE5-AF6812B86521}"/>
    <dgm:cxn modelId="{92F5249A-8B94-484F-953E-8391EEF70FE6}" srcId="{C9CD4954-DB06-48F9-B77C-28D3B3D37CEF}" destId="{A366FB83-1E7A-4C61-9D0A-33A5D134C751}" srcOrd="0" destOrd="0" parTransId="{5491B88E-892B-4328-9358-8046A149A4FE}" sibTransId="{1B2AAB07-7E74-44A6-AF82-189CF7F067E7}"/>
    <dgm:cxn modelId="{5D3EA9B7-1D67-4869-B06D-CE416D70F503}" type="presOf" srcId="{679D9D5B-B880-4D07-9969-D94D34603FD6}" destId="{1CFEB93A-DE05-4B43-BD50-8CD1039F61EA}" srcOrd="0" destOrd="0" presId="urn:microsoft.com/office/officeart/2005/8/layout/cycle3"/>
    <dgm:cxn modelId="{55934D9B-74BB-4D5B-9A77-DDAE8351C238}" type="presOf" srcId="{1B2AAB07-7E74-44A6-AF82-189CF7F067E7}" destId="{3CB24EF8-3458-486F-9519-2A95190F19EC}" srcOrd="0" destOrd="0" presId="urn:microsoft.com/office/officeart/2005/8/layout/cycle3"/>
    <dgm:cxn modelId="{5CD32B5C-7248-494A-86BC-F46DB34A22B3}" type="presOf" srcId="{5A6ED80A-00B4-4B70-A183-693901E0FFE3}" destId="{9940C9BD-82BD-4080-ABC7-1AAC7E52D97D}" srcOrd="0" destOrd="0" presId="urn:microsoft.com/office/officeart/2005/8/layout/cycle3"/>
    <dgm:cxn modelId="{455E3CE1-9760-4637-B40D-469D40ACB4F0}" srcId="{C9CD4954-DB06-48F9-B77C-28D3B3D37CEF}" destId="{5A6ED80A-00B4-4B70-A183-693901E0FFE3}" srcOrd="9" destOrd="0" parTransId="{8513EDC5-0EF9-48BB-9B4C-7225CF734BCD}" sibTransId="{F4C029DF-4189-48DE-ADAB-2C7B5C9416FF}"/>
    <dgm:cxn modelId="{35291FD3-4964-443A-B206-8AD8E3E10A0D}" srcId="{C9CD4954-DB06-48F9-B77C-28D3B3D37CEF}" destId="{679D9D5B-B880-4D07-9969-D94D34603FD6}" srcOrd="5" destOrd="0" parTransId="{9DEF798A-11DE-413F-A6B9-DC0EC55A5474}" sibTransId="{31E7829B-9A4A-4210-87CF-7927CB75B062}"/>
    <dgm:cxn modelId="{02632B70-ADB1-4416-97DA-7B3389206B2D}" type="presOf" srcId="{D7055B26-8C4E-4E91-908E-11F59122A74E}" destId="{DFBE8963-7652-4568-A16B-401DEB83E748}" srcOrd="0" destOrd="0" presId="urn:microsoft.com/office/officeart/2005/8/layout/cycle3"/>
    <dgm:cxn modelId="{F7ADB0D5-BE05-4F48-980C-112C504D158E}" type="presOf" srcId="{FD0FA464-F753-483C-8A66-DB20CF1FDD1D}" destId="{42EC9A15-6A36-47CE-A6E2-81DB508F96F7}" srcOrd="0" destOrd="0" presId="urn:microsoft.com/office/officeart/2005/8/layout/cycle3"/>
    <dgm:cxn modelId="{8DB4CFA7-10F9-4F98-94A7-D3F9484955B6}" srcId="{C9CD4954-DB06-48F9-B77C-28D3B3D37CEF}" destId="{D7055B26-8C4E-4E91-908E-11F59122A74E}" srcOrd="6" destOrd="0" parTransId="{C8C5BCCA-E756-4757-A273-5AB1D8CA6D9C}" sibTransId="{5E8D9E4B-E4CF-4815-A26F-82CF2CE4E31E}"/>
    <dgm:cxn modelId="{941D3278-F5AA-49E7-B380-E19D9B051220}" srcId="{C9CD4954-DB06-48F9-B77C-28D3B3D37CEF}" destId="{2FA36C27-97F7-4DE4-80A7-8AA4C833B4EE}" srcOrd="8" destOrd="0" parTransId="{F1FD3AB7-49CB-47F9-A2FF-3BAE811395A5}" sibTransId="{08A3F1D5-6727-4476-A268-0A2C42A431BA}"/>
    <dgm:cxn modelId="{81F17714-E06D-4CC4-9C88-552C94E2CB33}" srcId="{C9CD4954-DB06-48F9-B77C-28D3B3D37CEF}" destId="{6CE88A12-6C57-4DFF-A55F-A5FFCF7F5628}" srcOrd="4" destOrd="0" parTransId="{5BD97E4D-6E3D-429F-A52E-65A007FE54D9}" sibTransId="{6057D231-595B-4004-8752-8C3D772B2C2E}"/>
    <dgm:cxn modelId="{B62FED84-7D53-4746-8E20-E46C7165FF05}" type="presOf" srcId="{1F6E734F-7B73-48C2-9C65-5C77DE83A921}" destId="{0FDB6671-52D2-4AD5-8BE4-F6F7ADB27FEA}" srcOrd="0" destOrd="0" presId="urn:microsoft.com/office/officeart/2005/8/layout/cycle3"/>
    <dgm:cxn modelId="{25FDFC20-6FF6-439A-BDE4-5C627C07B28B}" type="presOf" srcId="{6CE88A12-6C57-4DFF-A55F-A5FFCF7F5628}" destId="{273894AC-7C50-4E10-A9D0-97D4E5B54E7A}" srcOrd="0" destOrd="0" presId="urn:microsoft.com/office/officeart/2005/8/layout/cycle3"/>
    <dgm:cxn modelId="{616D7B54-ECAE-41A9-9763-FFD54F1D81B0}" type="presOf" srcId="{A366FB83-1E7A-4C61-9D0A-33A5D134C751}" destId="{3A4DF23D-84C4-47E9-8575-3C54384F60D8}" srcOrd="0" destOrd="0" presId="urn:microsoft.com/office/officeart/2005/8/layout/cycle3"/>
    <dgm:cxn modelId="{02ECCB9E-7CCD-4B1D-A9A5-EEDC490A24D0}" srcId="{C9CD4954-DB06-48F9-B77C-28D3B3D37CEF}" destId="{73DAC5AD-BE6D-4061-A105-FDECCA356DBA}" srcOrd="2" destOrd="0" parTransId="{E14890F5-27BA-4BDA-847D-1192078592E0}" sibTransId="{D4455B3B-E1A1-4944-9012-AC7AC829A60C}"/>
    <dgm:cxn modelId="{1553EA55-A4DB-496E-9EA5-D04945820076}" type="presOf" srcId="{73DAC5AD-BE6D-4061-A105-FDECCA356DBA}" destId="{105C8590-737F-41DD-BD2D-4462F80D5D47}" srcOrd="0" destOrd="0" presId="urn:microsoft.com/office/officeart/2005/8/layout/cycle3"/>
    <dgm:cxn modelId="{2F93D408-19B8-4348-8A3B-493A8EBD88F6}" type="presOf" srcId="{2FA36C27-97F7-4DE4-80A7-8AA4C833B4EE}" destId="{53E9E985-8691-42EA-A0BA-3FB8FFAF37D8}" srcOrd="0" destOrd="0" presId="urn:microsoft.com/office/officeart/2005/8/layout/cycle3"/>
    <dgm:cxn modelId="{DB533249-A7D2-48F8-B992-EC02BCBE5151}" srcId="{C9CD4954-DB06-48F9-B77C-28D3B3D37CEF}" destId="{3CEAD07B-649E-41D6-91DC-D3DD6BEF578D}" srcOrd="3" destOrd="0" parTransId="{01FC0438-64C8-45F4-A530-E40375619105}" sibTransId="{552958A6-98A5-4F90-A74B-24228B0497F4}"/>
    <dgm:cxn modelId="{1BB41107-517E-4AB0-A9EF-88A6184F07DC}" type="presOf" srcId="{C9CD4954-DB06-48F9-B77C-28D3B3D37CEF}" destId="{4A6F81F1-83B2-4F6B-8633-537249E3220E}" srcOrd="0" destOrd="0" presId="urn:microsoft.com/office/officeart/2005/8/layout/cycle3"/>
    <dgm:cxn modelId="{AD0B6D52-C416-4187-BF33-68FDCBF7FAC2}" type="presOf" srcId="{3CEAD07B-649E-41D6-91DC-D3DD6BEF578D}" destId="{4442FADA-34BF-494C-9994-DB16E76F90D5}" srcOrd="0" destOrd="0" presId="urn:microsoft.com/office/officeart/2005/8/layout/cycle3"/>
    <dgm:cxn modelId="{E0662DC4-C296-4026-BC96-ACAB673C944D}" srcId="{C9CD4954-DB06-48F9-B77C-28D3B3D37CEF}" destId="{FD0FA464-F753-483C-8A66-DB20CF1FDD1D}" srcOrd="7" destOrd="0" parTransId="{7C9F3A1E-ACEB-4BA0-ADEF-720866B92BD3}" sibTransId="{B69107D6-1AB9-420F-92C0-1EA1E76D1098}"/>
    <dgm:cxn modelId="{64126B3C-216F-4BCC-8640-66577A15E08F}" type="presParOf" srcId="{4A6F81F1-83B2-4F6B-8633-537249E3220E}" destId="{549031B9-E8FF-4E57-AAAD-ABCC0E32E07D}" srcOrd="0" destOrd="0" presId="urn:microsoft.com/office/officeart/2005/8/layout/cycle3"/>
    <dgm:cxn modelId="{4B48D1F2-A38E-49B7-AB87-DDC1C38B2FA8}" type="presParOf" srcId="{549031B9-E8FF-4E57-AAAD-ABCC0E32E07D}" destId="{3A4DF23D-84C4-47E9-8575-3C54384F60D8}" srcOrd="0" destOrd="0" presId="urn:microsoft.com/office/officeart/2005/8/layout/cycle3"/>
    <dgm:cxn modelId="{A71F3A55-A18C-46A9-9C68-52C47E01203D}" type="presParOf" srcId="{549031B9-E8FF-4E57-AAAD-ABCC0E32E07D}" destId="{3CB24EF8-3458-486F-9519-2A95190F19EC}" srcOrd="1" destOrd="0" presId="urn:microsoft.com/office/officeart/2005/8/layout/cycle3"/>
    <dgm:cxn modelId="{1FDF6E87-F208-46F0-A56C-F13E539B69C6}" type="presParOf" srcId="{549031B9-E8FF-4E57-AAAD-ABCC0E32E07D}" destId="{0FDB6671-52D2-4AD5-8BE4-F6F7ADB27FEA}" srcOrd="2" destOrd="0" presId="urn:microsoft.com/office/officeart/2005/8/layout/cycle3"/>
    <dgm:cxn modelId="{13B3B783-521E-4CE2-9319-12F73A496A59}" type="presParOf" srcId="{549031B9-E8FF-4E57-AAAD-ABCC0E32E07D}" destId="{105C8590-737F-41DD-BD2D-4462F80D5D47}" srcOrd="3" destOrd="0" presId="urn:microsoft.com/office/officeart/2005/8/layout/cycle3"/>
    <dgm:cxn modelId="{9FCCC1CC-2218-4CEB-BC9D-67E9DC33155C}" type="presParOf" srcId="{549031B9-E8FF-4E57-AAAD-ABCC0E32E07D}" destId="{4442FADA-34BF-494C-9994-DB16E76F90D5}" srcOrd="4" destOrd="0" presId="urn:microsoft.com/office/officeart/2005/8/layout/cycle3"/>
    <dgm:cxn modelId="{97284008-FABD-436A-990D-0D9D7D301A4C}" type="presParOf" srcId="{549031B9-E8FF-4E57-AAAD-ABCC0E32E07D}" destId="{273894AC-7C50-4E10-A9D0-97D4E5B54E7A}" srcOrd="5" destOrd="0" presId="urn:microsoft.com/office/officeart/2005/8/layout/cycle3"/>
    <dgm:cxn modelId="{3BC9FBB8-21D4-40DF-8F2E-EC1EC3FEA84C}" type="presParOf" srcId="{549031B9-E8FF-4E57-AAAD-ABCC0E32E07D}" destId="{1CFEB93A-DE05-4B43-BD50-8CD1039F61EA}" srcOrd="6" destOrd="0" presId="urn:microsoft.com/office/officeart/2005/8/layout/cycle3"/>
    <dgm:cxn modelId="{9050B509-49AC-4C90-BE60-BA74A61121A5}" type="presParOf" srcId="{549031B9-E8FF-4E57-AAAD-ABCC0E32E07D}" destId="{DFBE8963-7652-4568-A16B-401DEB83E748}" srcOrd="7" destOrd="0" presId="urn:microsoft.com/office/officeart/2005/8/layout/cycle3"/>
    <dgm:cxn modelId="{A2D1CF86-3073-43A4-8EE6-7C625F17157A}" type="presParOf" srcId="{549031B9-E8FF-4E57-AAAD-ABCC0E32E07D}" destId="{42EC9A15-6A36-47CE-A6E2-81DB508F96F7}" srcOrd="8" destOrd="0" presId="urn:microsoft.com/office/officeart/2005/8/layout/cycle3"/>
    <dgm:cxn modelId="{1579E4BA-E291-4A9C-A9F3-0589E5A3A420}" type="presParOf" srcId="{549031B9-E8FF-4E57-AAAD-ABCC0E32E07D}" destId="{53E9E985-8691-42EA-A0BA-3FB8FFAF37D8}" srcOrd="9" destOrd="0" presId="urn:microsoft.com/office/officeart/2005/8/layout/cycle3"/>
    <dgm:cxn modelId="{936F0AD4-4037-4DBF-979A-9809871CC0FE}" type="presParOf" srcId="{549031B9-E8FF-4E57-AAAD-ABCC0E32E07D}" destId="{9940C9BD-82BD-4080-ABC7-1AAC7E52D97D}" srcOrd="10" destOrd="0" presId="urn:microsoft.com/office/officeart/2005/8/layout/cycle3"/>
  </dgm:cxnLst>
  <dgm:bg/>
  <dgm:whole/>
</dgm:dataModel>
</file>

<file path=ppt/diagrams/data3.xml><?xml version="1.0" encoding="utf-8"?>
<dgm:dataModel xmlns:dgm="http://schemas.openxmlformats.org/drawingml/2006/diagram" xmlns:a="http://schemas.openxmlformats.org/drawingml/2006/main">
  <dgm:ptLst>
    <dgm:pt modelId="{DFEEEE3D-4F46-4B29-AF00-F0392900766B}"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pl-PL"/>
        </a:p>
      </dgm:t>
    </dgm:pt>
    <dgm:pt modelId="{452882EB-D182-4F5D-9C20-DF5284BAD9E7}">
      <dgm:prSet phldrT="[Tekst]"/>
      <dgm:spPr>
        <a:gradFill rotWithShape="0">
          <a:gsLst>
            <a:gs pos="0">
              <a:srgbClr val="FFEFD1"/>
            </a:gs>
            <a:gs pos="64999">
              <a:srgbClr val="F0EBD5"/>
            </a:gs>
            <a:gs pos="100000">
              <a:srgbClr val="D1C39F"/>
            </a:gs>
          </a:gsLst>
          <a:lin ang="5400000" scaled="0"/>
        </a:gradFill>
      </dgm:spPr>
      <dgm:t>
        <a:bodyPr/>
        <a:lstStyle/>
        <a:p>
          <a:r>
            <a:rPr lang="pl-PL" b="1" dirty="0" smtClean="0">
              <a:solidFill>
                <a:schemeClr val="accent3">
                  <a:lumMod val="75000"/>
                </a:schemeClr>
              </a:solidFill>
            </a:rPr>
            <a:t>PRODUKT (cele, zadania)</a:t>
          </a:r>
          <a:r>
            <a:rPr lang="pl-PL" dirty="0" smtClean="0"/>
            <a:t>	</a:t>
          </a:r>
          <a:endParaRPr lang="pl-PL" dirty="0"/>
        </a:p>
      </dgm:t>
    </dgm:pt>
    <dgm:pt modelId="{69D7E387-B944-45EE-B825-C4656CB6736E}" type="parTrans" cxnId="{1B693079-4738-4833-9B81-DC56CADB00A1}">
      <dgm:prSet/>
      <dgm:spPr/>
      <dgm:t>
        <a:bodyPr/>
        <a:lstStyle/>
        <a:p>
          <a:endParaRPr lang="pl-PL"/>
        </a:p>
      </dgm:t>
    </dgm:pt>
    <dgm:pt modelId="{5D8A3736-8E86-4758-A544-633DED297BFC}" type="sibTrans" cxnId="{1B693079-4738-4833-9B81-DC56CADB00A1}">
      <dgm:prSet/>
      <dgm:spPr/>
      <dgm:t>
        <a:bodyPr/>
        <a:lstStyle/>
        <a:p>
          <a:endParaRPr lang="pl-PL"/>
        </a:p>
      </dgm:t>
    </dgm:pt>
    <dgm:pt modelId="{F1263A61-0DB7-483F-9ACF-1C6E2713D65B}">
      <dgm:prSet phldrT="[Tekst]"/>
      <dgm:spPr>
        <a:gradFill rotWithShape="0">
          <a:gsLst>
            <a:gs pos="0">
              <a:srgbClr val="D6B19C"/>
            </a:gs>
            <a:gs pos="30000">
              <a:srgbClr val="D49E6C"/>
            </a:gs>
            <a:gs pos="70000">
              <a:srgbClr val="A65528"/>
            </a:gs>
            <a:gs pos="100000">
              <a:srgbClr val="663012"/>
            </a:gs>
          </a:gsLst>
          <a:lin ang="5400000" scaled="0"/>
        </a:gradFill>
      </dgm:spPr>
      <dgm:t>
        <a:bodyPr/>
        <a:lstStyle/>
        <a:p>
          <a:r>
            <a:rPr lang="pl-PL" b="1" dirty="0" smtClean="0"/>
            <a:t>PROCEDURA </a:t>
          </a:r>
        </a:p>
        <a:p>
          <a:endParaRPr lang="pl-PL" dirty="0"/>
        </a:p>
      </dgm:t>
    </dgm:pt>
    <dgm:pt modelId="{FCACDAD1-702B-4320-A359-7AE5F53B2DF9}" type="parTrans" cxnId="{DAB84CA7-07FD-4520-B5B9-C45D64748C82}">
      <dgm:prSet/>
      <dgm:spPr/>
      <dgm:t>
        <a:bodyPr/>
        <a:lstStyle/>
        <a:p>
          <a:endParaRPr lang="pl-PL"/>
        </a:p>
      </dgm:t>
    </dgm:pt>
    <dgm:pt modelId="{17ECA35A-D5E6-41B3-9CBF-F78951ECDF45}" type="sibTrans" cxnId="{DAB84CA7-07FD-4520-B5B9-C45D64748C82}">
      <dgm:prSet/>
      <dgm:spPr/>
      <dgm:t>
        <a:bodyPr/>
        <a:lstStyle/>
        <a:p>
          <a:endParaRPr lang="pl-PL"/>
        </a:p>
      </dgm:t>
    </dgm:pt>
    <dgm:pt modelId="{DEDED02E-FE60-457E-99BB-0B4A165F88AC}">
      <dgm:prSet custT="1"/>
      <dgm:spPr/>
      <dgm:t>
        <a:bodyPr/>
        <a:lstStyle/>
        <a:p>
          <a:r>
            <a:rPr lang="pl-PL" sz="2800" b="1" dirty="0" smtClean="0"/>
            <a:t>3P</a:t>
          </a:r>
          <a:endParaRPr lang="pl-PL" sz="2800" b="1" dirty="0"/>
        </a:p>
      </dgm:t>
    </dgm:pt>
    <dgm:pt modelId="{B36FA260-A19D-4754-AE6E-B79BF56E5098}" type="parTrans" cxnId="{247189CD-2470-4B25-B67E-00DF86178712}">
      <dgm:prSet/>
      <dgm:spPr/>
      <dgm:t>
        <a:bodyPr/>
        <a:lstStyle/>
        <a:p>
          <a:endParaRPr lang="pl-PL"/>
        </a:p>
      </dgm:t>
    </dgm:pt>
    <dgm:pt modelId="{2BF85703-8032-4B29-B968-47037BDE4915}" type="sibTrans" cxnId="{247189CD-2470-4B25-B67E-00DF86178712}">
      <dgm:prSet/>
      <dgm:spPr/>
      <dgm:t>
        <a:bodyPr/>
        <a:lstStyle/>
        <a:p>
          <a:endParaRPr lang="pl-PL"/>
        </a:p>
      </dgm:t>
    </dgm:pt>
    <dgm:pt modelId="{67F77243-9CBF-418B-B0FE-3B768753786E}">
      <dgm:prSet/>
      <dgm:spPr>
        <a:solidFill>
          <a:schemeClr val="accent2">
            <a:lumMod val="60000"/>
            <a:lumOff val="40000"/>
          </a:schemeClr>
        </a:solidFill>
      </dgm:spPr>
      <dgm:t>
        <a:bodyPr/>
        <a:lstStyle/>
        <a:p>
          <a:r>
            <a:rPr lang="pl-PL" b="1" dirty="0" smtClean="0">
              <a:solidFill>
                <a:schemeClr val="bg2">
                  <a:lumMod val="10000"/>
                </a:schemeClr>
              </a:solidFill>
            </a:rPr>
            <a:t>LUDZIE (współpraca relacje między jednostkami </a:t>
          </a:r>
          <a:endParaRPr lang="pl-PL" b="1" dirty="0">
            <a:solidFill>
              <a:schemeClr val="bg2">
                <a:lumMod val="10000"/>
              </a:schemeClr>
            </a:solidFill>
          </a:endParaRPr>
        </a:p>
      </dgm:t>
    </dgm:pt>
    <dgm:pt modelId="{313FFE15-3A25-4F3D-B9DF-464E600E4957}" type="parTrans" cxnId="{BE33D667-5564-4730-BF72-BCCBE542D0BB}">
      <dgm:prSet/>
      <dgm:spPr/>
      <dgm:t>
        <a:bodyPr/>
        <a:lstStyle/>
        <a:p>
          <a:endParaRPr lang="pl-PL"/>
        </a:p>
      </dgm:t>
    </dgm:pt>
    <dgm:pt modelId="{CE75FAD3-47E1-49BA-8157-35F875949527}" type="sibTrans" cxnId="{BE33D667-5564-4730-BF72-BCCBE542D0BB}">
      <dgm:prSet/>
      <dgm:spPr/>
      <dgm:t>
        <a:bodyPr/>
        <a:lstStyle/>
        <a:p>
          <a:endParaRPr lang="pl-PL"/>
        </a:p>
      </dgm:t>
    </dgm:pt>
    <dgm:pt modelId="{17D0CED6-BA86-4C1D-A15B-E152313D4A8F}" type="pres">
      <dgm:prSet presAssocID="{DFEEEE3D-4F46-4B29-AF00-F0392900766B}" presName="compositeShape" presStyleCnt="0">
        <dgm:presLayoutVars>
          <dgm:chMax val="9"/>
          <dgm:dir/>
          <dgm:resizeHandles val="exact"/>
        </dgm:presLayoutVars>
      </dgm:prSet>
      <dgm:spPr/>
      <dgm:t>
        <a:bodyPr/>
        <a:lstStyle/>
        <a:p>
          <a:endParaRPr lang="pl-PL"/>
        </a:p>
      </dgm:t>
    </dgm:pt>
    <dgm:pt modelId="{F83CF597-9B18-4FF4-BB41-813ED078BF81}" type="pres">
      <dgm:prSet presAssocID="{DFEEEE3D-4F46-4B29-AF00-F0392900766B}" presName="triangle1" presStyleLbl="node1" presStyleIdx="0" presStyleCnt="4">
        <dgm:presLayoutVars>
          <dgm:bulletEnabled val="1"/>
        </dgm:presLayoutVars>
      </dgm:prSet>
      <dgm:spPr/>
      <dgm:t>
        <a:bodyPr/>
        <a:lstStyle/>
        <a:p>
          <a:endParaRPr lang="pl-PL"/>
        </a:p>
      </dgm:t>
    </dgm:pt>
    <dgm:pt modelId="{49635BED-78CB-429D-AE52-147210F8E7E1}" type="pres">
      <dgm:prSet presAssocID="{DFEEEE3D-4F46-4B29-AF00-F0392900766B}" presName="triangle2" presStyleLbl="node1" presStyleIdx="1" presStyleCnt="4">
        <dgm:presLayoutVars>
          <dgm:bulletEnabled val="1"/>
        </dgm:presLayoutVars>
      </dgm:prSet>
      <dgm:spPr/>
      <dgm:t>
        <a:bodyPr/>
        <a:lstStyle/>
        <a:p>
          <a:endParaRPr lang="pl-PL"/>
        </a:p>
      </dgm:t>
    </dgm:pt>
    <dgm:pt modelId="{61E7BF8A-74BF-46FA-A2C5-82E0B642E577}" type="pres">
      <dgm:prSet presAssocID="{DFEEEE3D-4F46-4B29-AF00-F0392900766B}" presName="triangle3" presStyleLbl="node1" presStyleIdx="2" presStyleCnt="4" custFlipVert="1" custScaleX="63513" custScaleY="41756" custLinFactX="8940" custLinFactNeighborX="100000" custLinFactNeighborY="-91147">
        <dgm:presLayoutVars>
          <dgm:bulletEnabled val="1"/>
        </dgm:presLayoutVars>
      </dgm:prSet>
      <dgm:spPr/>
      <dgm:t>
        <a:bodyPr/>
        <a:lstStyle/>
        <a:p>
          <a:endParaRPr lang="pl-PL"/>
        </a:p>
      </dgm:t>
    </dgm:pt>
    <dgm:pt modelId="{8EBF5A09-0BAF-40B2-A460-F17F6E156E35}" type="pres">
      <dgm:prSet presAssocID="{DFEEEE3D-4F46-4B29-AF00-F0392900766B}" presName="triangle4" presStyleLbl="node1" presStyleIdx="3" presStyleCnt="4">
        <dgm:presLayoutVars>
          <dgm:bulletEnabled val="1"/>
        </dgm:presLayoutVars>
      </dgm:prSet>
      <dgm:spPr/>
      <dgm:t>
        <a:bodyPr/>
        <a:lstStyle/>
        <a:p>
          <a:endParaRPr lang="pl-PL"/>
        </a:p>
      </dgm:t>
    </dgm:pt>
  </dgm:ptLst>
  <dgm:cxnLst>
    <dgm:cxn modelId="{DAB84CA7-07FD-4520-B5B9-C45D64748C82}" srcId="{DFEEEE3D-4F46-4B29-AF00-F0392900766B}" destId="{F1263A61-0DB7-483F-9ACF-1C6E2713D65B}" srcOrd="1" destOrd="0" parTransId="{FCACDAD1-702B-4320-A359-7AE5F53B2DF9}" sibTransId="{17ECA35A-D5E6-41B3-9CBF-F78951ECDF45}"/>
    <dgm:cxn modelId="{247189CD-2470-4B25-B67E-00DF86178712}" srcId="{DFEEEE3D-4F46-4B29-AF00-F0392900766B}" destId="{DEDED02E-FE60-457E-99BB-0B4A165F88AC}" srcOrd="2" destOrd="0" parTransId="{B36FA260-A19D-4754-AE6E-B79BF56E5098}" sibTransId="{2BF85703-8032-4B29-B968-47037BDE4915}"/>
    <dgm:cxn modelId="{1B693079-4738-4833-9B81-DC56CADB00A1}" srcId="{DFEEEE3D-4F46-4B29-AF00-F0392900766B}" destId="{452882EB-D182-4F5D-9C20-DF5284BAD9E7}" srcOrd="0" destOrd="0" parTransId="{69D7E387-B944-45EE-B825-C4656CB6736E}" sibTransId="{5D8A3736-8E86-4758-A544-633DED297BFC}"/>
    <dgm:cxn modelId="{CB33B6C0-2151-4316-976C-F0DBE995950F}" type="presOf" srcId="{DFEEEE3D-4F46-4B29-AF00-F0392900766B}" destId="{17D0CED6-BA86-4C1D-A15B-E152313D4A8F}" srcOrd="0" destOrd="0" presId="urn:microsoft.com/office/officeart/2005/8/layout/pyramid4"/>
    <dgm:cxn modelId="{BE33D667-5564-4730-BF72-BCCBE542D0BB}" srcId="{DFEEEE3D-4F46-4B29-AF00-F0392900766B}" destId="{67F77243-9CBF-418B-B0FE-3B768753786E}" srcOrd="3" destOrd="0" parTransId="{313FFE15-3A25-4F3D-B9DF-464E600E4957}" sibTransId="{CE75FAD3-47E1-49BA-8157-35F875949527}"/>
    <dgm:cxn modelId="{B9518AB1-8301-40A2-B612-E157FC5714DA}" type="presOf" srcId="{67F77243-9CBF-418B-B0FE-3B768753786E}" destId="{8EBF5A09-0BAF-40B2-A460-F17F6E156E35}" srcOrd="0" destOrd="0" presId="urn:microsoft.com/office/officeart/2005/8/layout/pyramid4"/>
    <dgm:cxn modelId="{E4C331A8-31D0-4F45-BCC4-BD3735B8677A}" type="presOf" srcId="{F1263A61-0DB7-483F-9ACF-1C6E2713D65B}" destId="{49635BED-78CB-429D-AE52-147210F8E7E1}" srcOrd="0" destOrd="0" presId="urn:microsoft.com/office/officeart/2005/8/layout/pyramid4"/>
    <dgm:cxn modelId="{DEDA43D4-6130-42B1-B608-93ADEDD1129D}" type="presOf" srcId="{DEDED02E-FE60-457E-99BB-0B4A165F88AC}" destId="{61E7BF8A-74BF-46FA-A2C5-82E0B642E577}" srcOrd="0" destOrd="0" presId="urn:microsoft.com/office/officeart/2005/8/layout/pyramid4"/>
    <dgm:cxn modelId="{4D6C7476-D76C-4C13-9218-1AE68B5AB183}" type="presOf" srcId="{452882EB-D182-4F5D-9C20-DF5284BAD9E7}" destId="{F83CF597-9B18-4FF4-BB41-813ED078BF81}" srcOrd="0" destOrd="0" presId="urn:microsoft.com/office/officeart/2005/8/layout/pyramid4"/>
    <dgm:cxn modelId="{78F4BDBA-EE3E-4359-A816-16F1FACABDAC}" type="presParOf" srcId="{17D0CED6-BA86-4C1D-A15B-E152313D4A8F}" destId="{F83CF597-9B18-4FF4-BB41-813ED078BF81}" srcOrd="0" destOrd="0" presId="urn:microsoft.com/office/officeart/2005/8/layout/pyramid4"/>
    <dgm:cxn modelId="{6D29059C-6AD9-41D6-986D-C14DCE2C8BF6}" type="presParOf" srcId="{17D0CED6-BA86-4C1D-A15B-E152313D4A8F}" destId="{49635BED-78CB-429D-AE52-147210F8E7E1}" srcOrd="1" destOrd="0" presId="urn:microsoft.com/office/officeart/2005/8/layout/pyramid4"/>
    <dgm:cxn modelId="{7FCBCD23-751F-4E4D-BF2F-098359593B35}" type="presParOf" srcId="{17D0CED6-BA86-4C1D-A15B-E152313D4A8F}" destId="{61E7BF8A-74BF-46FA-A2C5-82E0B642E577}" srcOrd="2" destOrd="0" presId="urn:microsoft.com/office/officeart/2005/8/layout/pyramid4"/>
    <dgm:cxn modelId="{DFCDF2BE-F6F9-4736-BB4C-28EEE92D479D}" type="presParOf" srcId="{17D0CED6-BA86-4C1D-A15B-E152313D4A8F}" destId="{8EBF5A09-0BAF-40B2-A460-F17F6E156E35}" srcOrd="3" destOrd="0" presId="urn:microsoft.com/office/officeart/2005/8/layout/pyramid4"/>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3BDFD-E0F3-456E-9097-1E232208BCAA}" type="datetimeFigureOut">
              <a:rPr lang="pl-PL" smtClean="0"/>
              <a:pPr/>
              <a:t>2009-05-26</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BCFE48-1383-41BF-97B9-317043B79ECF}"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54BCFE48-1383-41BF-97B9-317043B79ECF}" type="slidenum">
              <a:rPr lang="pl-PL" smtClean="0"/>
              <a:pPr/>
              <a:t>30</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14" name="Tytuł 13"/>
          <p:cNvSpPr>
            <a:spLocks noGrp="1"/>
          </p:cNvSpPr>
          <p:nvPr>
            <p:ph type="ctrTitle"/>
          </p:nvPr>
        </p:nvSpPr>
        <p:spPr>
          <a:xfrm>
            <a:off x="1432560" y="359898"/>
            <a:ext cx="7406640" cy="1472184"/>
          </a:xfrm>
        </p:spPr>
        <p:txBody>
          <a:bodyPr anchor="b"/>
          <a:lstStyle>
            <a:lvl1pPr algn="l">
              <a:defRPr/>
            </a:lvl1pPr>
            <a:extLst/>
          </a:lstStyle>
          <a:p>
            <a:r>
              <a:rPr kumimoji="0" lang="pl-PL" smtClean="0"/>
              <a:t>Kliknij, aby edytować styl</a:t>
            </a:r>
            <a:endParaRPr kumimoji="0" lang="en-US"/>
          </a:p>
        </p:txBody>
      </p:sp>
      <p:sp>
        <p:nvSpPr>
          <p:cNvPr id="22" name="Podtytu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7" name="Symbol zastępczy daty 6"/>
          <p:cNvSpPr>
            <a:spLocks noGrp="1"/>
          </p:cNvSpPr>
          <p:nvPr>
            <p:ph type="dt" sz="half" idx="10"/>
          </p:nvPr>
        </p:nvSpPr>
        <p:spPr/>
        <p:txBody>
          <a:bodyPr/>
          <a:lstStyle>
            <a:extLst/>
          </a:lstStyle>
          <a:p>
            <a:fld id="{087FFA4B-76F2-4199-9C09-62E9618A14F2}" type="datetime1">
              <a:rPr lang="pl-PL" smtClean="0"/>
              <a:pPr/>
              <a:t>2009-05-26</a:t>
            </a:fld>
            <a:endParaRPr lang="pl-PL"/>
          </a:p>
        </p:txBody>
      </p:sp>
      <p:sp>
        <p:nvSpPr>
          <p:cNvPr id="20" name="Symbol zastępczy stopki 19"/>
          <p:cNvSpPr>
            <a:spLocks noGrp="1"/>
          </p:cNvSpPr>
          <p:nvPr>
            <p:ph type="ftr" sz="quarter" idx="11"/>
          </p:nvPr>
        </p:nvSpPr>
        <p:spPr/>
        <p:txBody>
          <a:bodyPr/>
          <a:lstStyle>
            <a:extLst/>
          </a:lstStyle>
          <a:p>
            <a:r>
              <a:rPr lang="pl-PL" smtClean="0"/>
              <a:t>ZARZĄDZANIE PROJEKTEM   EDYTA ANNA RZĄSA</a:t>
            </a:r>
            <a:endParaRPr lang="pl-PL"/>
          </a:p>
        </p:txBody>
      </p:sp>
      <p:sp>
        <p:nvSpPr>
          <p:cNvPr id="10" name="Symbol zastępczy numeru slajdu 9"/>
          <p:cNvSpPr>
            <a:spLocks noGrp="1"/>
          </p:cNvSpPr>
          <p:nvPr>
            <p:ph type="sldNum" sz="quarter" idx="12"/>
          </p:nvPr>
        </p:nvSpPr>
        <p:spPr/>
        <p:txBody>
          <a:bodyPr/>
          <a:lstStyle>
            <a:extLst/>
          </a:lstStyle>
          <a:p>
            <a:fld id="{90B7207E-F477-4F88-864C-35165B5C40F9}" type="slidenum">
              <a:rPr lang="pl-PL" smtClean="0"/>
              <a:pPr/>
              <a:t>‹#›</a:t>
            </a:fld>
            <a:endParaRPr lang="pl-PL"/>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680C3B84-FA5F-47DA-9C89-F6DE314A2967}" type="datetime1">
              <a:rPr lang="pl-PL" smtClean="0"/>
              <a:pPr/>
              <a:t>2009-05-26</a:t>
            </a:fld>
            <a:endParaRPr lang="pl-PL"/>
          </a:p>
        </p:txBody>
      </p:sp>
      <p:sp>
        <p:nvSpPr>
          <p:cNvPr id="5" name="Symbol zastępczy stopki 4"/>
          <p:cNvSpPr>
            <a:spLocks noGrp="1"/>
          </p:cNvSpPr>
          <p:nvPr>
            <p:ph type="ftr" sz="quarter" idx="11"/>
          </p:nvPr>
        </p:nvSpPr>
        <p:spPr/>
        <p:txBody>
          <a:bodyPr/>
          <a:lstStyle>
            <a:extLst/>
          </a:lstStyle>
          <a:p>
            <a:r>
              <a:rPr lang="pl-PL" smtClean="0"/>
              <a:t>ZARZĄDZANIE PROJEKTEM   EDYTA ANNA RZĄSA</a:t>
            </a:r>
            <a:endParaRPr lang="pl-PL"/>
          </a:p>
        </p:txBody>
      </p:sp>
      <p:sp>
        <p:nvSpPr>
          <p:cNvPr id="6" name="Symbol zastępczy numeru slajdu 5"/>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58000" y="274639"/>
            <a:ext cx="1828800" cy="5851525"/>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1143000" y="274640"/>
            <a:ext cx="5562600" cy="5851525"/>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03EFBFB2-9B8B-40C6-8C20-69E42BF383E4}" type="datetime1">
              <a:rPr lang="pl-PL" smtClean="0"/>
              <a:pPr/>
              <a:t>2009-05-26</a:t>
            </a:fld>
            <a:endParaRPr lang="pl-PL"/>
          </a:p>
        </p:txBody>
      </p:sp>
      <p:sp>
        <p:nvSpPr>
          <p:cNvPr id="5" name="Symbol zastępczy stopki 4"/>
          <p:cNvSpPr>
            <a:spLocks noGrp="1"/>
          </p:cNvSpPr>
          <p:nvPr>
            <p:ph type="ftr" sz="quarter" idx="11"/>
          </p:nvPr>
        </p:nvSpPr>
        <p:spPr/>
        <p:txBody>
          <a:bodyPr/>
          <a:lstStyle>
            <a:extLst/>
          </a:lstStyle>
          <a:p>
            <a:r>
              <a:rPr lang="pl-PL" smtClean="0"/>
              <a:t>ZARZĄDZANIE PROJEKTEM   EDYTA ANNA RZĄSA</a:t>
            </a:r>
            <a:endParaRPr lang="pl-PL"/>
          </a:p>
        </p:txBody>
      </p:sp>
      <p:sp>
        <p:nvSpPr>
          <p:cNvPr id="6" name="Symbol zastępczy numeru slajdu 5"/>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7E7B47AA-C848-469E-932A-59282726202E}" type="datetime1">
              <a:rPr lang="pl-PL" smtClean="0"/>
              <a:pPr/>
              <a:t>2009-05-26</a:t>
            </a:fld>
            <a:endParaRPr lang="pl-PL"/>
          </a:p>
        </p:txBody>
      </p:sp>
      <p:sp>
        <p:nvSpPr>
          <p:cNvPr id="5" name="Symbol zastępczy stopki 4"/>
          <p:cNvSpPr>
            <a:spLocks noGrp="1"/>
          </p:cNvSpPr>
          <p:nvPr>
            <p:ph type="ftr" sz="quarter" idx="11"/>
          </p:nvPr>
        </p:nvSpPr>
        <p:spPr/>
        <p:txBody>
          <a:bodyPr/>
          <a:lstStyle>
            <a:extLst/>
          </a:lstStyle>
          <a:p>
            <a:r>
              <a:rPr lang="pl-PL" smtClean="0"/>
              <a:t>ZARZĄDZANIE PROJEKTEM   EDYTA ANNA RZĄSA</a:t>
            </a:r>
            <a:endParaRPr lang="pl-PL"/>
          </a:p>
        </p:txBody>
      </p:sp>
      <p:sp>
        <p:nvSpPr>
          <p:cNvPr id="6" name="Symbol zastępczy numeru slajdu 5"/>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Prostokąt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E4F79B1B-7157-4E63-9CEF-9906486A44C3}" type="datetime1">
              <a:rPr lang="pl-PL" smtClean="0"/>
              <a:pPr/>
              <a:t>2009-05-26</a:t>
            </a:fld>
            <a:endParaRPr lang="pl-PL"/>
          </a:p>
        </p:txBody>
      </p:sp>
      <p:sp>
        <p:nvSpPr>
          <p:cNvPr id="5" name="Symbol zastępczy stopki 4"/>
          <p:cNvSpPr>
            <a:spLocks noGrp="1"/>
          </p:cNvSpPr>
          <p:nvPr>
            <p:ph type="ftr" sz="quarter" idx="11"/>
          </p:nvPr>
        </p:nvSpPr>
        <p:spPr/>
        <p:txBody>
          <a:bodyPr/>
          <a:lstStyle>
            <a:extLst/>
          </a:lstStyle>
          <a:p>
            <a:r>
              <a:rPr lang="pl-PL" smtClean="0"/>
              <a:t>ZARZĄDZANIE PROJEKTEM   EDYTA ANNA RZĄSA</a:t>
            </a:r>
            <a:endParaRPr lang="pl-PL"/>
          </a:p>
        </p:txBody>
      </p:sp>
      <p:sp>
        <p:nvSpPr>
          <p:cNvPr id="6" name="Symbol zastępczy numeru slajdu 5"/>
          <p:cNvSpPr>
            <a:spLocks noGrp="1"/>
          </p:cNvSpPr>
          <p:nvPr>
            <p:ph type="sldNum" sz="quarter" idx="12"/>
          </p:nvPr>
        </p:nvSpPr>
        <p:spPr/>
        <p:txBody>
          <a:bodyPr/>
          <a:lstStyle>
            <a:extLst/>
          </a:lstStyle>
          <a:p>
            <a:fld id="{90B7207E-F477-4F88-864C-35165B5C40F9}" type="slidenum">
              <a:rPr lang="pl-PL" smtClean="0"/>
              <a:pPr/>
              <a:t>‹#›</a:t>
            </a:fld>
            <a:endParaRPr lang="pl-PL"/>
          </a:p>
        </p:txBody>
      </p:sp>
      <p:sp>
        <p:nvSpPr>
          <p:cNvPr id="10" name="Prostokąt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DF4B115D-6519-4BD6-9761-CBB590AC0161}" type="datetime1">
              <a:rPr lang="pl-PL" smtClean="0"/>
              <a:pPr/>
              <a:t>2009-05-26</a:t>
            </a:fld>
            <a:endParaRPr lang="pl-PL"/>
          </a:p>
        </p:txBody>
      </p:sp>
      <p:sp>
        <p:nvSpPr>
          <p:cNvPr id="6" name="Symbol zastępczy stopki 5"/>
          <p:cNvSpPr>
            <a:spLocks noGrp="1"/>
          </p:cNvSpPr>
          <p:nvPr>
            <p:ph type="ftr" sz="quarter" idx="11"/>
          </p:nvPr>
        </p:nvSpPr>
        <p:spPr/>
        <p:txBody>
          <a:bodyPr/>
          <a:lstStyle>
            <a:extLst/>
          </a:lstStyle>
          <a:p>
            <a:r>
              <a:rPr lang="pl-PL" smtClean="0"/>
              <a:t>ZARZĄDZANIE PROJEKTEM   EDYTA ANNA RZĄSA</a:t>
            </a:r>
            <a:endParaRPr lang="pl-PL"/>
          </a:p>
        </p:txBody>
      </p:sp>
      <p:sp>
        <p:nvSpPr>
          <p:cNvPr id="7" name="Symbol zastępczy numeru slajdu 6"/>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E6B625B0-BB1D-4B92-8F2F-682CF9ED13AF}" type="datetime1">
              <a:rPr lang="pl-PL" smtClean="0"/>
              <a:pPr/>
              <a:t>2009-05-26</a:t>
            </a:fld>
            <a:endParaRPr lang="pl-PL"/>
          </a:p>
        </p:txBody>
      </p:sp>
      <p:sp>
        <p:nvSpPr>
          <p:cNvPr id="8" name="Symbol zastępczy stopki 7"/>
          <p:cNvSpPr>
            <a:spLocks noGrp="1"/>
          </p:cNvSpPr>
          <p:nvPr>
            <p:ph type="ftr" sz="quarter" idx="11"/>
          </p:nvPr>
        </p:nvSpPr>
        <p:spPr/>
        <p:txBody>
          <a:bodyPr/>
          <a:lstStyle>
            <a:extLst/>
          </a:lstStyle>
          <a:p>
            <a:r>
              <a:rPr lang="pl-PL" smtClean="0"/>
              <a:t>ZARZĄDZANIE PROJEKTEM   EDYTA ANNA RZĄSA</a:t>
            </a:r>
            <a:endParaRPr lang="pl-PL"/>
          </a:p>
        </p:txBody>
      </p:sp>
      <p:sp>
        <p:nvSpPr>
          <p:cNvPr id="9" name="Symbol zastępczy numeru slajdu 8"/>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nchor="ctr"/>
          <a:lstStyle>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A3794FF9-8CF8-4F29-A39F-F8599B7A50D9}" type="datetime1">
              <a:rPr lang="pl-PL" smtClean="0"/>
              <a:pPr/>
              <a:t>2009-05-26</a:t>
            </a:fld>
            <a:endParaRPr lang="pl-PL"/>
          </a:p>
        </p:txBody>
      </p:sp>
      <p:sp>
        <p:nvSpPr>
          <p:cNvPr id="4" name="Symbol zastępczy stopki 3"/>
          <p:cNvSpPr>
            <a:spLocks noGrp="1"/>
          </p:cNvSpPr>
          <p:nvPr>
            <p:ph type="ftr" sz="quarter" idx="11"/>
          </p:nvPr>
        </p:nvSpPr>
        <p:spPr/>
        <p:txBody>
          <a:bodyPr/>
          <a:lstStyle>
            <a:extLst/>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Prostokąt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ymbol zastępczy daty 1"/>
          <p:cNvSpPr>
            <a:spLocks noGrp="1"/>
          </p:cNvSpPr>
          <p:nvPr>
            <p:ph type="dt" sz="half" idx="10"/>
          </p:nvPr>
        </p:nvSpPr>
        <p:spPr/>
        <p:txBody>
          <a:bodyPr/>
          <a:lstStyle>
            <a:extLst/>
          </a:lstStyle>
          <a:p>
            <a:fld id="{B96D3518-4644-4628-973F-E53706F13E2C}" type="datetime1">
              <a:rPr lang="pl-PL" smtClean="0"/>
              <a:pPr/>
              <a:t>2009-05-26</a:t>
            </a:fld>
            <a:endParaRPr lang="pl-PL"/>
          </a:p>
        </p:txBody>
      </p:sp>
      <p:sp>
        <p:nvSpPr>
          <p:cNvPr id="3" name="Symbol zastępczy stopki 2"/>
          <p:cNvSpPr>
            <a:spLocks noGrp="1"/>
          </p:cNvSpPr>
          <p:nvPr>
            <p:ph type="ftr" sz="quarter" idx="11"/>
          </p:nvPr>
        </p:nvSpPr>
        <p:spPr/>
        <p:txBody>
          <a:bodyPr/>
          <a:lstStyle>
            <a:extLst/>
          </a:lstStyle>
          <a:p>
            <a:r>
              <a:rPr lang="pl-PL" smtClean="0"/>
              <a:t>ZARZĄDZANIE PROJEKTEM   EDYTA ANNA RZĄSA</a:t>
            </a:r>
            <a:endParaRPr lang="pl-PL"/>
          </a:p>
        </p:txBody>
      </p:sp>
      <p:sp>
        <p:nvSpPr>
          <p:cNvPr id="4" name="Symbol zastępczy numeru slajdu 3"/>
          <p:cNvSpPr>
            <a:spLocks noGrp="1"/>
          </p:cNvSpPr>
          <p:nvPr>
            <p:ph type="sldNum" sz="quarter" idx="12"/>
          </p:nvPr>
        </p:nvSpPr>
        <p:spPr/>
        <p:txBody>
          <a:bodyPr/>
          <a:lstStyle>
            <a:extLst/>
          </a:lstStyle>
          <a:p>
            <a:fld id="{90B7207E-F477-4F88-864C-35165B5C40F9}" type="slidenum">
              <a:rPr lang="pl-PL" smtClean="0"/>
              <a:pPr/>
              <a:t>‹#›</a:t>
            </a:fld>
            <a:endParaRPr lang="pl-PL"/>
          </a:p>
        </p:txBody>
      </p:sp>
      <p:sp>
        <p:nvSpPr>
          <p:cNvPr id="6" name="Prostokąt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A01E76B5-6991-4359-A3D1-6247F8F953B0}" type="datetime1">
              <a:rPr lang="pl-PL" smtClean="0"/>
              <a:pPr/>
              <a:t>2009-05-26</a:t>
            </a:fld>
            <a:endParaRPr lang="pl-PL"/>
          </a:p>
        </p:txBody>
      </p:sp>
      <p:sp>
        <p:nvSpPr>
          <p:cNvPr id="6" name="Symbol zastępczy stopki 5"/>
          <p:cNvSpPr>
            <a:spLocks noGrp="1"/>
          </p:cNvSpPr>
          <p:nvPr>
            <p:ph type="ftr" sz="quarter" idx="11"/>
          </p:nvPr>
        </p:nvSpPr>
        <p:spPr/>
        <p:txBody>
          <a:bodyPr/>
          <a:lstStyle>
            <a:extLst/>
          </a:lstStyle>
          <a:p>
            <a:r>
              <a:rPr lang="pl-PL" smtClean="0"/>
              <a:t>ZARZĄDZANIE PROJEKTEM   EDYTA ANNA RZĄSA</a:t>
            </a:r>
            <a:endParaRPr lang="pl-PL"/>
          </a:p>
        </p:txBody>
      </p:sp>
      <p:sp>
        <p:nvSpPr>
          <p:cNvPr id="7" name="Symbol zastępczy numeru slajdu 6"/>
          <p:cNvSpPr>
            <a:spLocks noGrp="1"/>
          </p:cNvSpPr>
          <p:nvPr>
            <p:ph type="sldNum" sz="quarter" idx="12"/>
          </p:nvPr>
        </p:nvSpPr>
        <p:spPr/>
        <p:txBody>
          <a:bodyPr/>
          <a:lstStyle>
            <a:extLst/>
          </a:lstStyle>
          <a:p>
            <a:fld id="{90B7207E-F477-4F88-864C-35165B5C40F9}"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extLst/>
          </a:lstStyle>
          <a:p>
            <a:fld id="{AF95163C-1116-47A5-A784-21630CEE0ADB}" type="datetime1">
              <a:rPr lang="pl-PL" smtClean="0"/>
              <a:pPr/>
              <a:t>2009-05-26</a:t>
            </a:fld>
            <a:endParaRPr lang="pl-PL"/>
          </a:p>
        </p:txBody>
      </p:sp>
      <p:sp>
        <p:nvSpPr>
          <p:cNvPr id="6" name="Symbol zastępczy stopki 5"/>
          <p:cNvSpPr>
            <a:spLocks noGrp="1"/>
          </p:cNvSpPr>
          <p:nvPr>
            <p:ph type="ftr" sz="quarter" idx="11"/>
          </p:nvPr>
        </p:nvSpPr>
        <p:spPr/>
        <p:txBody>
          <a:bodyPr/>
          <a:lstStyle>
            <a:extLst/>
          </a:lstStyle>
          <a:p>
            <a:r>
              <a:rPr lang="pl-PL" smtClean="0"/>
              <a:t>ZARZĄDZANIE PROJEKTEM   EDYTA ANNA RZĄSA</a:t>
            </a:r>
            <a:endParaRPr lang="pl-PL"/>
          </a:p>
        </p:txBody>
      </p:sp>
      <p:sp>
        <p:nvSpPr>
          <p:cNvPr id="7" name="Symbol zastępczy numeru slajdu 6"/>
          <p:cNvSpPr>
            <a:spLocks noGrp="1"/>
          </p:cNvSpPr>
          <p:nvPr>
            <p:ph type="sldNum" sz="quarter" idx="12"/>
          </p:nvPr>
        </p:nvSpPr>
        <p:spPr/>
        <p:txBody>
          <a:bodyPr/>
          <a:lstStyle>
            <a:extLst/>
          </a:lstStyle>
          <a:p>
            <a:fld id="{90B7207E-F477-4F88-864C-35165B5C40F9}" type="slidenum">
              <a:rPr lang="pl-PL" smtClean="0"/>
              <a:pPr/>
              <a:t>‹#›</a:t>
            </a:fld>
            <a:endParaRPr lang="pl-PL"/>
          </a:p>
        </p:txBody>
      </p:sp>
      <p:sp>
        <p:nvSpPr>
          <p:cNvPr id="8" name="Prostokąt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ymbol zastępczy obraz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l-PL" smtClean="0"/>
              <a:t>Kliknij ikonę, aby dodać obraz</a:t>
            </a:r>
            <a:endParaRPr kumimoji="0" lang="en-US" dirty="0"/>
          </a:p>
        </p:txBody>
      </p:sp>
      <p:sp>
        <p:nvSpPr>
          <p:cNvPr id="9" name="Schemat blokowy: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chemat blokowy: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ymbol zastępczy tekst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Wycinek koł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ierście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Prostokąt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ymbol zastępczy tytułu 4"/>
          <p:cNvSpPr>
            <a:spLocks noGrp="1"/>
          </p:cNvSpPr>
          <p:nvPr>
            <p:ph type="title"/>
          </p:nvPr>
        </p:nvSpPr>
        <p:spPr>
          <a:xfrm>
            <a:off x="1435608" y="274638"/>
            <a:ext cx="7498080" cy="1143000"/>
          </a:xfrm>
          <a:prstGeom prst="rect">
            <a:avLst/>
          </a:prstGeom>
        </p:spPr>
        <p:txBody>
          <a:bodyPr anchor="ctr">
            <a:normAutofit/>
          </a:bodyPr>
          <a:lstStyle>
            <a:extLst/>
          </a:lstStyle>
          <a:p>
            <a:r>
              <a:rPr kumimoji="0" lang="pl-PL" smtClean="0"/>
              <a:t>Kliknij, aby edytować styl</a:t>
            </a:r>
            <a:endParaRPr kumimoji="0" lang="en-US"/>
          </a:p>
        </p:txBody>
      </p:sp>
      <p:sp>
        <p:nvSpPr>
          <p:cNvPr id="9" name="Symbol zastępczy tekst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4" name="Symbol zastępczy daty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C1FFA8C-6484-4283-8FDF-A22776198DA6}" type="datetime1">
              <a:rPr lang="pl-PL" smtClean="0"/>
              <a:pPr/>
              <a:t>2009-05-26</a:t>
            </a:fld>
            <a:endParaRPr lang="pl-PL"/>
          </a:p>
        </p:txBody>
      </p:sp>
      <p:sp>
        <p:nvSpPr>
          <p:cNvPr id="10" name="Symbol zastępczy stop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pl-PL" smtClean="0"/>
              <a:t>ZARZĄDZANIE PROJEKTEM   EDYTA ANNA RZĄSA</a:t>
            </a:r>
            <a:endParaRPr lang="pl-PL"/>
          </a:p>
        </p:txBody>
      </p:sp>
      <p:sp>
        <p:nvSpPr>
          <p:cNvPr id="22" name="Symbol zastępczy numeru slajd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0B7207E-F477-4F88-864C-35165B5C40F9}" type="slidenum">
              <a:rPr lang="pl-PL" smtClean="0"/>
              <a:pPr/>
              <a:t>‹#›</a:t>
            </a:fld>
            <a:endParaRPr lang="pl-PL"/>
          </a:p>
        </p:txBody>
      </p:sp>
      <p:sp>
        <p:nvSpPr>
          <p:cNvPr id="15" name="Prostokąt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image" Target="../media/image7.jpeg"/><Relationship Id="rId7" Type="http://schemas.openxmlformats.org/officeDocument/2006/relationships/image" Target="../media/image11.gif"/><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gif"/><Relationship Id="rId5" Type="http://schemas.openxmlformats.org/officeDocument/2006/relationships/image" Target="../media/image9.jpeg"/><Relationship Id="rId10" Type="http://schemas.openxmlformats.org/officeDocument/2006/relationships/image" Target="../media/image14.gif"/><Relationship Id="rId4" Type="http://schemas.openxmlformats.org/officeDocument/2006/relationships/image" Target="../media/image8.gif"/><Relationship Id="rId9" Type="http://schemas.openxmlformats.org/officeDocument/2006/relationships/image" Target="../media/image1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Podtytuł 2"/>
          <p:cNvSpPr>
            <a:spLocks noGrp="1"/>
          </p:cNvSpPr>
          <p:nvPr>
            <p:ph type="subTitle" idx="1"/>
          </p:nvPr>
        </p:nvSpPr>
        <p:spPr>
          <a:xfrm>
            <a:off x="1071538" y="0"/>
            <a:ext cx="8072462" cy="6858000"/>
          </a:xfrm>
        </p:spPr>
        <p:txBody>
          <a:bodyPr>
            <a:normAutofit/>
          </a:bodyPr>
          <a:lstStyle/>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pPr algn="r"/>
            <a:r>
              <a:rPr lang="pl-PL" dirty="0" smtClean="0"/>
              <a:t>Edyta Anna Rząsa </a:t>
            </a:r>
            <a:endParaRPr lang="pl-PL" dirty="0"/>
          </a:p>
        </p:txBody>
      </p:sp>
      <p:sp>
        <p:nvSpPr>
          <p:cNvPr id="2" name="Tytuł 1"/>
          <p:cNvSpPr>
            <a:spLocks noGrp="1"/>
          </p:cNvSpPr>
          <p:nvPr>
            <p:ph type="ctrTitle"/>
          </p:nvPr>
        </p:nvSpPr>
        <p:spPr>
          <a:xfrm>
            <a:off x="1285852" y="642918"/>
            <a:ext cx="7406640" cy="1000132"/>
          </a:xfrm>
        </p:spPr>
        <p:txBody>
          <a:bodyPr>
            <a:normAutofit fontScale="90000"/>
          </a:bodyPr>
          <a:lstStyle/>
          <a:p>
            <a:r>
              <a:rPr lang="pl-PL" dirty="0" smtClean="0"/>
              <a:t/>
            </a:r>
            <a:br>
              <a:rPr lang="pl-PL" dirty="0" smtClean="0"/>
            </a:br>
            <a:r>
              <a:rPr lang="pl-PL" dirty="0" smtClean="0"/>
              <a:t/>
            </a:r>
            <a:br>
              <a:rPr lang="pl-PL" dirty="0" smtClean="0"/>
            </a:br>
            <a:r>
              <a:rPr lang="pl-PL" dirty="0" smtClean="0"/>
              <a:t/>
            </a:r>
            <a:br>
              <a:rPr lang="pl-PL" dirty="0" smtClean="0"/>
            </a:br>
            <a:r>
              <a:rPr lang="pl-PL" dirty="0" smtClean="0"/>
              <a:t>Zarządzanie projektem</a:t>
            </a:r>
            <a:endParaRPr lang="pl-PL" dirty="0"/>
          </a:p>
        </p:txBody>
      </p:sp>
      <p:sp>
        <p:nvSpPr>
          <p:cNvPr id="5" name="Elipsa 4"/>
          <p:cNvSpPr/>
          <p:nvPr/>
        </p:nvSpPr>
        <p:spPr>
          <a:xfrm>
            <a:off x="1500166" y="2071678"/>
            <a:ext cx="4214842" cy="3857652"/>
          </a:xfrm>
          <a:prstGeom prst="ellipse">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Projekt jest….</a:t>
            </a:r>
            <a:endParaRPr lang="pl-PL" dirty="0"/>
          </a:p>
        </p:txBody>
      </p:sp>
      <p:sp>
        <p:nvSpPr>
          <p:cNvPr id="3" name="Symbol zastępczy zawartości 2"/>
          <p:cNvSpPr>
            <a:spLocks noGrp="1"/>
          </p:cNvSpPr>
          <p:nvPr>
            <p:ph idx="1"/>
          </p:nvPr>
        </p:nvSpPr>
        <p:spPr/>
        <p:txBody>
          <a:bodyPr/>
          <a:lstStyle/>
          <a:p>
            <a:r>
              <a:rPr lang="pl-PL" dirty="0" smtClean="0"/>
              <a:t>„ indywidualne lub wspólne przedsięwzięcie, które jest starannie zaplanowane i zaprojektowane, tak aby osiągnąć konkretny cel” – słownik Oxford </a:t>
            </a:r>
            <a:r>
              <a:rPr lang="pl-PL" dirty="0" err="1" smtClean="0"/>
              <a:t>English</a:t>
            </a:r>
            <a:r>
              <a:rPr lang="pl-PL" dirty="0" smtClean="0"/>
              <a:t> </a:t>
            </a:r>
            <a:r>
              <a:rPr lang="pl-PL" dirty="0" err="1" smtClean="0"/>
              <a:t>Dictionary</a:t>
            </a:r>
            <a:endParaRPr lang="pl-PL" dirty="0" smtClean="0"/>
          </a:p>
          <a:p>
            <a:endParaRPr lang="pl-PL" dirty="0" smtClean="0"/>
          </a:p>
          <a:p>
            <a:r>
              <a:rPr lang="pl-PL" dirty="0" smtClean="0"/>
              <a:t>Projekt łac. </a:t>
            </a:r>
            <a:r>
              <a:rPr lang="pl-PL" dirty="0" err="1" smtClean="0"/>
              <a:t>Projicere</a:t>
            </a:r>
            <a:r>
              <a:rPr lang="pl-PL" dirty="0" smtClean="0"/>
              <a:t> – pchnąć </a:t>
            </a:r>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10</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Warunki wstępne projektu </a:t>
            </a:r>
            <a:r>
              <a:rPr lang="pl-PL" dirty="0" err="1" smtClean="0"/>
              <a:t>wg</a:t>
            </a:r>
            <a:r>
              <a:rPr lang="pl-PL" dirty="0" smtClean="0"/>
              <a:t>. Johna Deweya</a:t>
            </a:r>
            <a:endParaRPr lang="pl-PL" dirty="0"/>
          </a:p>
        </p:txBody>
      </p:sp>
      <p:sp>
        <p:nvSpPr>
          <p:cNvPr id="3" name="Symbol zastępczy zawartości 2"/>
          <p:cNvSpPr>
            <a:spLocks noGrp="1"/>
          </p:cNvSpPr>
          <p:nvPr>
            <p:ph idx="1"/>
          </p:nvPr>
        </p:nvSpPr>
        <p:spPr/>
        <p:txBody>
          <a:bodyPr/>
          <a:lstStyle/>
          <a:p>
            <a:pPr marL="596646" indent="-514350">
              <a:buAutoNum type="arabicPeriod"/>
            </a:pPr>
            <a:r>
              <a:rPr lang="pl-PL" dirty="0" smtClean="0"/>
              <a:t>Wspólny proces refleksji, kształtuje wzrost i rozwój projektu</a:t>
            </a:r>
          </a:p>
          <a:p>
            <a:pPr marL="596646" indent="-514350">
              <a:buAutoNum type="arabicPeriod"/>
            </a:pPr>
            <a:r>
              <a:rPr lang="pl-PL" dirty="0" smtClean="0"/>
              <a:t>Obserwacja warunków w środowisku w jakim jest on tworzony</a:t>
            </a:r>
          </a:p>
          <a:p>
            <a:pPr marL="596646" indent="-514350">
              <a:buAutoNum type="arabicPeriod"/>
            </a:pPr>
            <a:r>
              <a:rPr lang="pl-PL" dirty="0" smtClean="0"/>
              <a:t>Wiedza o tym co zdarzyło się w przeszłości w danych sytuacjach</a:t>
            </a:r>
          </a:p>
          <a:p>
            <a:pPr marL="596646" indent="-514350">
              <a:buAutoNum type="arabicPeriod"/>
            </a:pPr>
            <a:r>
              <a:rPr lang="pl-PL" dirty="0" smtClean="0"/>
              <a:t>Podejście do tematu, łączące obserwację teraźniejszości z wiedzą o przeszłości i określeniem ich znaczenia. </a:t>
            </a:r>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11</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Projekt </a:t>
            </a:r>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smtClean="0"/>
              <a:t>To metoda pozwalająca przejść od pomysłu do działania, umożliwiając konstruowanie etapów w tym procesie</a:t>
            </a:r>
          </a:p>
          <a:p>
            <a:r>
              <a:rPr lang="pl-PL" dirty="0" smtClean="0"/>
              <a:t>Ma zmieniać </a:t>
            </a:r>
          </a:p>
          <a:p>
            <a:r>
              <a:rPr lang="pl-PL" dirty="0" smtClean="0"/>
              <a:t>Ma kształt określany przez kontekst społeczny, przestrzenny i czasowy</a:t>
            </a:r>
          </a:p>
          <a:p>
            <a:r>
              <a:rPr lang="pl-PL" dirty="0" smtClean="0"/>
              <a:t>Umożliwia uczenie się przez </a:t>
            </a:r>
            <a:r>
              <a:rPr lang="pl-PL" dirty="0" err="1" smtClean="0"/>
              <a:t>doswiadczanie</a:t>
            </a:r>
            <a:endParaRPr lang="pl-PL" dirty="0" smtClean="0"/>
          </a:p>
          <a:p>
            <a:r>
              <a:rPr lang="pl-PL" dirty="0" smtClean="0"/>
              <a:t>To produkt wspólnego działania </a:t>
            </a:r>
          </a:p>
          <a:p>
            <a:r>
              <a:rPr lang="pl-PL" dirty="0" smtClean="0"/>
              <a:t>Wiąże się z ewaluacją, która jest </a:t>
            </a:r>
            <a:r>
              <a:rPr lang="pl-PL" dirty="0" err="1" smtClean="0"/>
              <a:t>łacznikiem</a:t>
            </a:r>
            <a:r>
              <a:rPr lang="pl-PL" dirty="0" smtClean="0"/>
              <a:t> między pomysłem, a działaniem</a:t>
            </a:r>
          </a:p>
          <a:p>
            <a:endParaRPr lang="pl-PL" dirty="0" smtClean="0"/>
          </a:p>
          <a:p>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12</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Cechy projektu</a:t>
            </a:r>
            <a:endParaRPr lang="pl-PL" dirty="0"/>
          </a:p>
        </p:txBody>
      </p:sp>
      <p:sp>
        <p:nvSpPr>
          <p:cNvPr id="3" name="Symbol zastępczy zawartości 2"/>
          <p:cNvSpPr>
            <a:spLocks noGrp="1"/>
          </p:cNvSpPr>
          <p:nvPr>
            <p:ph idx="1"/>
          </p:nvPr>
        </p:nvSpPr>
        <p:spPr/>
        <p:txBody>
          <a:bodyPr>
            <a:normAutofit lnSpcReduction="10000"/>
          </a:bodyPr>
          <a:lstStyle/>
          <a:p>
            <a:r>
              <a:rPr lang="pl-PL" dirty="0" smtClean="0"/>
              <a:t>Projekt ma cel</a:t>
            </a:r>
          </a:p>
          <a:p>
            <a:r>
              <a:rPr lang="pl-PL" dirty="0" smtClean="0"/>
              <a:t>Projekt jest realistyczny </a:t>
            </a:r>
          </a:p>
          <a:p>
            <a:r>
              <a:rPr lang="pl-PL" dirty="0" smtClean="0"/>
              <a:t>Projekt jest ograniczony w czasie i przestrzeni</a:t>
            </a:r>
          </a:p>
          <a:p>
            <a:r>
              <a:rPr lang="pl-PL" dirty="0" smtClean="0"/>
              <a:t>Projekt jest złożony</a:t>
            </a:r>
          </a:p>
          <a:p>
            <a:r>
              <a:rPr lang="pl-PL" dirty="0" smtClean="0"/>
              <a:t>Projekty są wspólne</a:t>
            </a:r>
          </a:p>
          <a:p>
            <a:r>
              <a:rPr lang="pl-PL" dirty="0" smtClean="0"/>
              <a:t>Projekt jest unikatowy</a:t>
            </a:r>
          </a:p>
          <a:p>
            <a:r>
              <a:rPr lang="pl-PL" dirty="0" smtClean="0"/>
              <a:t>Projekt może być oceniany</a:t>
            </a:r>
          </a:p>
          <a:p>
            <a:r>
              <a:rPr lang="pl-PL" dirty="0" smtClean="0"/>
              <a:t>Projekt składa się z faz</a:t>
            </a:r>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13</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Modele projektów</a:t>
            </a:r>
            <a:endParaRPr lang="pl-PL" dirty="0"/>
          </a:p>
        </p:txBody>
      </p:sp>
      <p:pic>
        <p:nvPicPr>
          <p:cNvPr id="5" name="Symbol zastępczy obrazu 4" descr="368.jpg"/>
          <p:cNvPicPr>
            <a:picLocks noGrp="1" noChangeAspect="1"/>
          </p:cNvPicPr>
          <p:nvPr>
            <p:ph type="pic" idx="1"/>
          </p:nvPr>
        </p:nvPicPr>
        <p:blipFill>
          <a:blip r:embed="rId2"/>
          <a:srcRect l="14551" r="14551"/>
          <a:stretch>
            <a:fillRect/>
          </a:stretch>
        </p:blipFill>
        <p:spPr/>
      </p:pic>
      <p:sp>
        <p:nvSpPr>
          <p:cNvPr id="4" name="Symbol zastępczy tekstu 3"/>
          <p:cNvSpPr>
            <a:spLocks noGrp="1"/>
          </p:cNvSpPr>
          <p:nvPr>
            <p:ph type="body" sz="half" idx="2"/>
          </p:nvPr>
        </p:nvSpPr>
        <p:spPr/>
        <p:txBody>
          <a:bodyPr>
            <a:normAutofit/>
          </a:bodyPr>
          <a:lstStyle/>
          <a:p>
            <a:r>
              <a:rPr lang="pl-PL" sz="1800" i="1" dirty="0" smtClean="0"/>
              <a:t>„Projekt nie jest snem…, ale sen który się spełnia jest projektem”</a:t>
            </a:r>
            <a:endParaRPr lang="pl-PL" sz="1800" i="1" dirty="0"/>
          </a:p>
        </p:txBody>
      </p:sp>
      <p:sp>
        <p:nvSpPr>
          <p:cNvPr id="6" name="Symbol zastępczy numeru slajdu 5"/>
          <p:cNvSpPr>
            <a:spLocks noGrp="1"/>
          </p:cNvSpPr>
          <p:nvPr>
            <p:ph type="sldNum" sz="quarter" idx="12"/>
          </p:nvPr>
        </p:nvSpPr>
        <p:spPr/>
        <p:txBody>
          <a:bodyPr/>
          <a:lstStyle/>
          <a:p>
            <a:fld id="{90B7207E-F477-4F88-864C-35165B5C40F9}" type="slidenum">
              <a:rPr lang="pl-PL" smtClean="0"/>
              <a:pPr/>
              <a:t>14</a:t>
            </a:fld>
            <a:endParaRPr lang="pl-PL"/>
          </a:p>
        </p:txBody>
      </p:sp>
      <p:sp>
        <p:nvSpPr>
          <p:cNvPr id="7" name="Symbol zastępczy stopki 6"/>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Modele pytań </a:t>
            </a:r>
            <a:endParaRPr lang="pl-PL" dirty="0"/>
          </a:p>
        </p:txBody>
      </p:sp>
      <p:graphicFrame>
        <p:nvGraphicFramePr>
          <p:cNvPr id="5" name="Symbol zastępczy zawartości 4"/>
          <p:cNvGraphicFramePr>
            <a:graphicFrameLocks noGrp="1"/>
          </p:cNvGraphicFramePr>
          <p:nvPr>
            <p:ph sz="half" idx="1"/>
          </p:nvPr>
        </p:nvGraphicFramePr>
        <p:xfrm>
          <a:off x="1357290" y="1285860"/>
          <a:ext cx="3657600" cy="5118278"/>
        </p:xfrm>
        <a:graphic>
          <a:graphicData uri="http://schemas.openxmlformats.org/drawingml/2006/table">
            <a:tbl>
              <a:tblPr firstRow="1" bandRow="1">
                <a:tableStyleId>{5C22544A-7EE6-4342-B048-85BDC9FD1C3A}</a:tableStyleId>
              </a:tblPr>
              <a:tblGrid>
                <a:gridCol w="1357322"/>
                <a:gridCol w="2300278"/>
              </a:tblGrid>
              <a:tr h="478634">
                <a:tc>
                  <a:txBody>
                    <a:bodyPr/>
                    <a:lstStyle/>
                    <a:p>
                      <a:r>
                        <a:rPr lang="pl-PL" sz="1000" dirty="0" smtClean="0"/>
                        <a:t>Główne</a:t>
                      </a:r>
                      <a:r>
                        <a:rPr lang="pl-PL" sz="1000" baseline="0" dirty="0" smtClean="0"/>
                        <a:t> kwestie</a:t>
                      </a:r>
                      <a:endParaRPr lang="pl-PL" sz="1000" dirty="0"/>
                    </a:p>
                  </a:txBody>
                  <a:tcPr>
                    <a:solidFill>
                      <a:schemeClr val="bg2">
                        <a:lumMod val="50000"/>
                      </a:schemeClr>
                    </a:solidFill>
                  </a:tcPr>
                </a:tc>
                <a:tc>
                  <a:txBody>
                    <a:bodyPr/>
                    <a:lstStyle/>
                    <a:p>
                      <a:r>
                        <a:rPr lang="pl-PL" sz="1000" dirty="0" smtClean="0"/>
                        <a:t>Pytania przez rozpoczęciem realizacji </a:t>
                      </a:r>
                      <a:r>
                        <a:rPr lang="pl-PL" sz="1400" b="1" dirty="0" smtClean="0"/>
                        <a:t>JAKIE</a:t>
                      </a:r>
                      <a:r>
                        <a:rPr lang="pl-PL" sz="1400" b="1" baseline="0" dirty="0" smtClean="0"/>
                        <a:t> PYTANIA ?</a:t>
                      </a:r>
                      <a:endParaRPr lang="pl-PL" sz="1000" b="1" dirty="0"/>
                    </a:p>
                  </a:txBody>
                  <a:tcPr>
                    <a:solidFill>
                      <a:schemeClr val="bg2">
                        <a:lumMod val="50000"/>
                      </a:schemeClr>
                    </a:solidFill>
                  </a:tcPr>
                </a:tc>
              </a:tr>
              <a:tr h="478634">
                <a:tc>
                  <a:txBody>
                    <a:bodyPr/>
                    <a:lstStyle/>
                    <a:p>
                      <a:r>
                        <a:rPr lang="pl-PL" sz="1400" dirty="0" smtClean="0"/>
                        <a:t>Definiowanie celów</a:t>
                      </a:r>
                      <a:r>
                        <a:rPr lang="pl-PL" sz="1400" baseline="0" dirty="0" smtClean="0"/>
                        <a:t> i grupy docelowej</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Treść projektu</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Gdzie i kiedy</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Kwestie praktyczne</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Fundusze </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Partner </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Środki Działania </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Komunikacja </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r h="478634">
                <a:tc>
                  <a:txBody>
                    <a:bodyPr/>
                    <a:lstStyle/>
                    <a:p>
                      <a:r>
                        <a:rPr lang="pl-PL" sz="1400" dirty="0" smtClean="0"/>
                        <a:t>Ewaluacja i faza kontynuacji </a:t>
                      </a:r>
                      <a:endParaRPr lang="pl-PL" sz="1400" dirty="0"/>
                    </a:p>
                  </a:txBody>
                  <a:tcPr>
                    <a:gradFill flip="none" rotWithShape="1">
                      <a:gsLst>
                        <a:gs pos="0">
                          <a:srgbClr val="FFEFD1"/>
                        </a:gs>
                        <a:gs pos="64999">
                          <a:srgbClr val="F0EBD5"/>
                        </a:gs>
                        <a:gs pos="100000">
                          <a:srgbClr val="D1C39F"/>
                        </a:gs>
                      </a:gsLst>
                      <a:lin ang="2700000" scaled="0"/>
                      <a:tileRect/>
                    </a:gradFill>
                  </a:tcPr>
                </a:tc>
                <a:tc>
                  <a:txBody>
                    <a:bodyPr/>
                    <a:lstStyle/>
                    <a:p>
                      <a:endParaRPr lang="pl-PL" sz="1000" dirty="0"/>
                    </a:p>
                  </a:txBody>
                  <a:tcPr>
                    <a:gradFill flip="none" rotWithShape="1">
                      <a:gsLst>
                        <a:gs pos="0">
                          <a:srgbClr val="FFEFD1"/>
                        </a:gs>
                        <a:gs pos="64999">
                          <a:srgbClr val="F0EBD5"/>
                        </a:gs>
                        <a:gs pos="100000">
                          <a:srgbClr val="D1C39F"/>
                        </a:gs>
                      </a:gsLst>
                      <a:lin ang="2700000" scaled="0"/>
                      <a:tileRect/>
                    </a:gradFill>
                  </a:tcPr>
                </a:tc>
              </a:tr>
            </a:tbl>
          </a:graphicData>
        </a:graphic>
      </p:graphicFrame>
      <p:sp>
        <p:nvSpPr>
          <p:cNvPr id="4" name="Symbol zastępczy zawartości 3"/>
          <p:cNvSpPr>
            <a:spLocks noGrp="1"/>
          </p:cNvSpPr>
          <p:nvPr>
            <p:ph sz="half" idx="2"/>
          </p:nvPr>
        </p:nvSpPr>
        <p:spPr>
          <a:xfrm>
            <a:off x="5276088" y="214290"/>
            <a:ext cx="3657600" cy="6357982"/>
          </a:xfrm>
          <a:solidFill>
            <a:schemeClr val="bg2">
              <a:lumMod val="90000"/>
            </a:schemeClr>
          </a:solidFill>
          <a:ln>
            <a:solidFill>
              <a:schemeClr val="bg2">
                <a:lumMod val="75000"/>
              </a:schemeClr>
            </a:solidFill>
          </a:ln>
        </p:spPr>
        <p:txBody>
          <a:bodyPr>
            <a:normAutofit fontScale="77500" lnSpcReduction="20000"/>
          </a:bodyPr>
          <a:lstStyle/>
          <a:p>
            <a:r>
              <a:rPr lang="pl-PL" sz="1800" b="1" dirty="0" smtClean="0"/>
              <a:t>Model  „ W-pytań „ wg modelu </a:t>
            </a:r>
            <a:r>
              <a:rPr lang="pl-PL" sz="1800" b="1" dirty="0" err="1" smtClean="0"/>
              <a:t>laswella</a:t>
            </a:r>
            <a:r>
              <a:rPr lang="pl-PL" sz="1800" b="1" dirty="0" smtClean="0"/>
              <a:t> (kto mówi, co do kogo, jakim kanałem i z jakim skutkiem”)</a:t>
            </a:r>
          </a:p>
          <a:p>
            <a:r>
              <a:rPr lang="pl-PL" sz="1800" b="1" dirty="0" smtClean="0"/>
              <a:t>Kto? – Dla kogo?- Z kim?</a:t>
            </a:r>
          </a:p>
          <a:p>
            <a:pPr>
              <a:buFontTx/>
              <a:buChar char="-"/>
            </a:pPr>
            <a:r>
              <a:rPr lang="pl-PL" sz="1800" dirty="0" smtClean="0"/>
              <a:t>Określenie partnerów projektu</a:t>
            </a:r>
          </a:p>
          <a:p>
            <a:pPr>
              <a:buFontTx/>
              <a:buChar char="-"/>
            </a:pPr>
            <a:r>
              <a:rPr lang="pl-PL" sz="1800" dirty="0" smtClean="0"/>
              <a:t>Ich rola i relacje w projekcie</a:t>
            </a:r>
          </a:p>
          <a:p>
            <a:pPr>
              <a:buFontTx/>
              <a:buChar char="-"/>
            </a:pPr>
            <a:r>
              <a:rPr lang="pl-PL" sz="1800" dirty="0" smtClean="0"/>
              <a:t>Beneficjenci,</a:t>
            </a:r>
          </a:p>
          <a:p>
            <a:pPr>
              <a:buFontTx/>
              <a:buChar char="-"/>
            </a:pPr>
            <a:r>
              <a:rPr lang="pl-PL" sz="1800" dirty="0" smtClean="0"/>
              <a:t>Nasz zespół</a:t>
            </a:r>
          </a:p>
          <a:p>
            <a:r>
              <a:rPr lang="pl-PL" sz="1800" b="1" dirty="0" smtClean="0"/>
              <a:t>Co? </a:t>
            </a:r>
          </a:p>
          <a:p>
            <a:pPr>
              <a:buFontTx/>
              <a:buChar char="-"/>
            </a:pPr>
            <a:r>
              <a:rPr lang="pl-PL" sz="1800" dirty="0" smtClean="0"/>
              <a:t>Działania</a:t>
            </a:r>
          </a:p>
          <a:p>
            <a:pPr>
              <a:buFontTx/>
              <a:buChar char="-"/>
            </a:pPr>
            <a:r>
              <a:rPr lang="pl-PL" sz="1800" dirty="0" smtClean="0"/>
              <a:t>Wymiar projektu: np. społeczny</a:t>
            </a:r>
          </a:p>
          <a:p>
            <a:r>
              <a:rPr lang="pl-PL" sz="1800" b="1" dirty="0" smtClean="0"/>
              <a:t>Dlaczego? </a:t>
            </a:r>
          </a:p>
          <a:p>
            <a:pPr>
              <a:buFontTx/>
              <a:buChar char="-"/>
            </a:pPr>
            <a:r>
              <a:rPr lang="pl-PL" sz="1800" dirty="0" smtClean="0"/>
              <a:t>Cele projektu</a:t>
            </a:r>
          </a:p>
          <a:p>
            <a:pPr>
              <a:buFontTx/>
              <a:buChar char="-"/>
            </a:pPr>
            <a:r>
              <a:rPr lang="pl-PL" sz="1800" dirty="0" smtClean="0"/>
              <a:t>Możliwość finansowania</a:t>
            </a:r>
          </a:p>
          <a:p>
            <a:pPr>
              <a:buFontTx/>
              <a:buChar char="-"/>
            </a:pPr>
            <a:r>
              <a:rPr lang="pl-PL" sz="1800" dirty="0" smtClean="0"/>
              <a:t>Potrzeby i pragnienia zaspokajane przez projekt</a:t>
            </a:r>
          </a:p>
          <a:p>
            <a:r>
              <a:rPr lang="pl-PL" sz="1800" b="1" dirty="0" smtClean="0"/>
              <a:t>Gdzie? </a:t>
            </a:r>
          </a:p>
          <a:p>
            <a:pPr>
              <a:buNone/>
            </a:pPr>
            <a:r>
              <a:rPr lang="pl-PL" sz="1800" dirty="0" smtClean="0"/>
              <a:t>- Miejsce</a:t>
            </a:r>
          </a:p>
          <a:p>
            <a:r>
              <a:rPr lang="pl-PL" sz="1800" b="1" dirty="0" smtClean="0"/>
              <a:t>Kiedy?</a:t>
            </a:r>
          </a:p>
          <a:p>
            <a:pPr>
              <a:buFontTx/>
              <a:buChar char="-"/>
            </a:pPr>
            <a:r>
              <a:rPr lang="pl-PL" sz="1800" dirty="0" smtClean="0"/>
              <a:t>Krótko czy długofalowa perspektywa</a:t>
            </a:r>
          </a:p>
          <a:p>
            <a:pPr>
              <a:buFontTx/>
              <a:buChar char="-"/>
            </a:pPr>
            <a:r>
              <a:rPr lang="pl-PL" sz="1800" dirty="0" smtClean="0"/>
              <a:t>Czas trwania</a:t>
            </a:r>
          </a:p>
          <a:p>
            <a:r>
              <a:rPr lang="pl-PL" sz="1800" b="1" dirty="0" smtClean="0"/>
              <a:t>Jak?</a:t>
            </a:r>
          </a:p>
          <a:p>
            <a:pPr>
              <a:buFontTx/>
              <a:buChar char="-"/>
            </a:pPr>
            <a:r>
              <a:rPr lang="pl-PL" sz="1800" dirty="0" smtClean="0"/>
              <a:t>Jak projekt został zrealizowany </a:t>
            </a:r>
          </a:p>
          <a:p>
            <a:pPr>
              <a:buFontTx/>
              <a:buChar char="-"/>
            </a:pPr>
            <a:r>
              <a:rPr lang="pl-PL" sz="1800" dirty="0" smtClean="0"/>
              <a:t>Zastosowane techniki i instrumenty</a:t>
            </a:r>
          </a:p>
          <a:p>
            <a:pPr>
              <a:buFontTx/>
              <a:buChar char="-"/>
            </a:pPr>
            <a:r>
              <a:rPr lang="pl-PL" sz="1800" dirty="0" smtClean="0"/>
              <a:t>Wkład doświadczenia, etc. </a:t>
            </a:r>
          </a:p>
          <a:p>
            <a:pPr>
              <a:buNone/>
            </a:pPr>
            <a:endParaRPr lang="pl-PL" sz="1800" b="1" dirty="0" smtClean="0"/>
          </a:p>
          <a:p>
            <a:endParaRPr lang="pl-PL" sz="1800" b="1" dirty="0" smtClean="0"/>
          </a:p>
          <a:p>
            <a:endParaRPr lang="pl-PL" sz="1800" b="1" dirty="0" smtClean="0"/>
          </a:p>
          <a:p>
            <a:pPr>
              <a:buNone/>
            </a:pPr>
            <a:endParaRPr lang="pl-PL" sz="1800" b="1" dirty="0" smtClean="0"/>
          </a:p>
          <a:p>
            <a:pPr>
              <a:buFontTx/>
              <a:buChar char="-"/>
            </a:pPr>
            <a:endParaRPr lang="pl-PL" sz="1800" b="1" dirty="0" smtClean="0"/>
          </a:p>
          <a:p>
            <a:endParaRPr lang="pl-PL" sz="1800" dirty="0" smtClean="0"/>
          </a:p>
          <a:p>
            <a:pPr>
              <a:buNone/>
            </a:pPr>
            <a:endParaRPr lang="pl-PL" sz="1800" dirty="0" smtClean="0"/>
          </a:p>
          <a:p>
            <a:endParaRPr lang="pl-PL" dirty="0" smtClean="0"/>
          </a:p>
          <a:p>
            <a:pPr>
              <a:buNone/>
            </a:pPr>
            <a:endParaRPr lang="pl-PL" dirty="0"/>
          </a:p>
        </p:txBody>
      </p:sp>
      <p:sp>
        <p:nvSpPr>
          <p:cNvPr id="6" name="Symbol zastępczy numeru slajdu 5"/>
          <p:cNvSpPr>
            <a:spLocks noGrp="1"/>
          </p:cNvSpPr>
          <p:nvPr>
            <p:ph type="sldNum" sz="quarter" idx="12"/>
          </p:nvPr>
        </p:nvSpPr>
        <p:spPr/>
        <p:txBody>
          <a:bodyPr/>
          <a:lstStyle/>
          <a:p>
            <a:fld id="{90B7207E-F477-4F88-864C-35165B5C40F9}" type="slidenum">
              <a:rPr lang="pl-PL" smtClean="0"/>
              <a:pPr/>
              <a:t>15</a:t>
            </a:fld>
            <a:endParaRPr lang="pl-PL"/>
          </a:p>
        </p:txBody>
      </p:sp>
      <p:sp>
        <p:nvSpPr>
          <p:cNvPr id="7" name="Symbol zastępczy stopki 6"/>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Model faz</a:t>
            </a:r>
            <a:endParaRPr lang="pl-PL" dirty="0"/>
          </a:p>
        </p:txBody>
      </p:sp>
      <p:graphicFrame>
        <p:nvGraphicFramePr>
          <p:cNvPr id="8" name="Symbol zastępczy zawartości 7"/>
          <p:cNvGraphicFramePr>
            <a:graphicFrameLocks noGrp="1"/>
          </p:cNvGraphicFramePr>
          <p:nvPr>
            <p:ph idx="1"/>
          </p:nvPr>
        </p:nvGraphicFramePr>
        <p:xfrm>
          <a:off x="1500166" y="1500174"/>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Łącznik prosty 11"/>
          <p:cNvCxnSpPr/>
          <p:nvPr/>
        </p:nvCxnSpPr>
        <p:spPr>
          <a:xfrm rot="5400000">
            <a:off x="5072066" y="2214554"/>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Łącznik prosty 13"/>
          <p:cNvCxnSpPr/>
          <p:nvPr/>
        </p:nvCxnSpPr>
        <p:spPr>
          <a:xfrm rot="5400000">
            <a:off x="5286380" y="2786058"/>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Łącznik prosty 15"/>
          <p:cNvCxnSpPr/>
          <p:nvPr/>
        </p:nvCxnSpPr>
        <p:spPr>
          <a:xfrm rot="10800000" flipV="1">
            <a:off x="4286248" y="3357562"/>
            <a:ext cx="1000132"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Łącznik prosty 17"/>
          <p:cNvCxnSpPr/>
          <p:nvPr/>
        </p:nvCxnSpPr>
        <p:spPr>
          <a:xfrm>
            <a:off x="5286380" y="3357562"/>
            <a:ext cx="121444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Łącznik prosty 19"/>
          <p:cNvCxnSpPr/>
          <p:nvPr/>
        </p:nvCxnSpPr>
        <p:spPr>
          <a:xfrm>
            <a:off x="4572000" y="3786190"/>
            <a:ext cx="164307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Łącznik prosty 25"/>
          <p:cNvCxnSpPr/>
          <p:nvPr/>
        </p:nvCxnSpPr>
        <p:spPr>
          <a:xfrm rot="5400000">
            <a:off x="5037141" y="4036223"/>
            <a:ext cx="499272"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Łącznik prosty 28"/>
          <p:cNvCxnSpPr/>
          <p:nvPr/>
        </p:nvCxnSpPr>
        <p:spPr>
          <a:xfrm rot="5400000">
            <a:off x="5179223" y="4822041"/>
            <a:ext cx="35719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Symbol zastępczy numeru slajdu 10"/>
          <p:cNvSpPr>
            <a:spLocks noGrp="1"/>
          </p:cNvSpPr>
          <p:nvPr>
            <p:ph type="sldNum" sz="quarter" idx="12"/>
          </p:nvPr>
        </p:nvSpPr>
        <p:spPr/>
        <p:txBody>
          <a:bodyPr/>
          <a:lstStyle/>
          <a:p>
            <a:fld id="{90B7207E-F477-4F88-864C-35165B5C40F9}" type="slidenum">
              <a:rPr lang="pl-PL" smtClean="0"/>
              <a:pPr/>
              <a:t>16</a:t>
            </a:fld>
            <a:endParaRPr lang="pl-PL"/>
          </a:p>
        </p:txBody>
      </p:sp>
      <p:sp>
        <p:nvSpPr>
          <p:cNvPr id="13" name="Symbol zastępczy stopki 12"/>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Model spiralny</a:t>
            </a:r>
            <a:endParaRPr lang="pl-PL" dirty="0"/>
          </a:p>
        </p:txBody>
      </p:sp>
      <p:graphicFrame>
        <p:nvGraphicFramePr>
          <p:cNvPr id="14" name="Symbol zastępczy zawartości 13"/>
          <p:cNvGraphicFramePr>
            <a:graphicFrameLocks noGrp="1"/>
          </p:cNvGraphicFramePr>
          <p:nvPr>
            <p:ph idx="1"/>
          </p:nvPr>
        </p:nvGraphicFramePr>
        <p:xfrm>
          <a:off x="1644650" y="1500174"/>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C:\Users\Edyta\AppData\Local\Microsoft\Windows\Temporary Internet Files\Content.IE5\34JUWNY4\MCBD21295_0000[1].gif"/>
          <p:cNvPicPr>
            <a:picLocks noChangeAspect="1" noChangeArrowheads="1"/>
          </p:cNvPicPr>
          <p:nvPr/>
        </p:nvPicPr>
        <p:blipFill>
          <a:blip r:embed="rId6"/>
          <a:srcRect/>
          <a:stretch>
            <a:fillRect/>
          </a:stretch>
        </p:blipFill>
        <p:spPr bwMode="auto">
          <a:xfrm>
            <a:off x="4500562" y="3367087"/>
            <a:ext cx="142875" cy="123825"/>
          </a:xfrm>
          <a:prstGeom prst="rect">
            <a:avLst/>
          </a:prstGeom>
          <a:noFill/>
        </p:spPr>
      </p:pic>
      <p:sp>
        <p:nvSpPr>
          <p:cNvPr id="15" name="Strzałka zakrzywiona w górę 14"/>
          <p:cNvSpPr/>
          <p:nvPr/>
        </p:nvSpPr>
        <p:spPr>
          <a:xfrm rot="16011285">
            <a:off x="5562386" y="2764823"/>
            <a:ext cx="642015" cy="87436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6" name="Strzałka zakrzywiona w prawo 15"/>
          <p:cNvSpPr/>
          <p:nvPr/>
        </p:nvSpPr>
        <p:spPr>
          <a:xfrm>
            <a:off x="3143240" y="3071810"/>
            <a:ext cx="928694" cy="135732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1" name="Strzałka zakrzywiona w prawo 20"/>
          <p:cNvSpPr/>
          <p:nvPr/>
        </p:nvSpPr>
        <p:spPr>
          <a:xfrm>
            <a:off x="2643174" y="5072074"/>
            <a:ext cx="928694" cy="135732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2" name="Strzałka zakrzywiona w prawo 21"/>
          <p:cNvSpPr/>
          <p:nvPr/>
        </p:nvSpPr>
        <p:spPr>
          <a:xfrm rot="16389069">
            <a:off x="4782099" y="5874486"/>
            <a:ext cx="535904" cy="135732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3" name="Strzałka zakrzywiona w prawo 22"/>
          <p:cNvSpPr/>
          <p:nvPr/>
        </p:nvSpPr>
        <p:spPr>
          <a:xfrm rot="14117249">
            <a:off x="7439934" y="4070058"/>
            <a:ext cx="1210347" cy="291881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4" name="Strzałka zakrzywiona w prawo 23"/>
          <p:cNvSpPr/>
          <p:nvPr/>
        </p:nvSpPr>
        <p:spPr>
          <a:xfrm rot="11283098">
            <a:off x="8427273" y="2410568"/>
            <a:ext cx="598451" cy="17677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5" name="Strzałka zakrzywiona w prawo 24"/>
          <p:cNvSpPr/>
          <p:nvPr/>
        </p:nvSpPr>
        <p:spPr>
          <a:xfrm rot="7155917">
            <a:off x="7241657" y="1029842"/>
            <a:ext cx="535904" cy="135732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6" name="Strzałka zakrzywiona w prawo 25"/>
          <p:cNvSpPr/>
          <p:nvPr/>
        </p:nvSpPr>
        <p:spPr>
          <a:xfrm rot="7155917">
            <a:off x="5812895" y="601214"/>
            <a:ext cx="535904" cy="135732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3" name="Symbol zastępczy numeru slajdu 12"/>
          <p:cNvSpPr>
            <a:spLocks noGrp="1"/>
          </p:cNvSpPr>
          <p:nvPr>
            <p:ph type="sldNum" sz="quarter" idx="12"/>
          </p:nvPr>
        </p:nvSpPr>
        <p:spPr/>
        <p:txBody>
          <a:bodyPr/>
          <a:lstStyle/>
          <a:p>
            <a:fld id="{90B7207E-F477-4F88-864C-35165B5C40F9}" type="slidenum">
              <a:rPr lang="pl-PL" smtClean="0"/>
              <a:pPr/>
              <a:t>17</a:t>
            </a:fld>
            <a:endParaRPr lang="pl-PL"/>
          </a:p>
        </p:txBody>
      </p:sp>
      <p:sp>
        <p:nvSpPr>
          <p:cNvPr id="17" name="Symbol zastępczy stopki 16"/>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Zarządzanie projektem – fazy </a:t>
            </a:r>
            <a:endParaRPr lang="pl-PL" dirty="0"/>
          </a:p>
        </p:txBody>
      </p:sp>
      <p:sp>
        <p:nvSpPr>
          <p:cNvPr id="5" name="Symbol zastępczy zawartości 4"/>
          <p:cNvSpPr>
            <a:spLocks noGrp="1"/>
          </p:cNvSpPr>
          <p:nvPr>
            <p:ph idx="1"/>
          </p:nvPr>
        </p:nvSpPr>
        <p:spPr>
          <a:noFill/>
        </p:spPr>
        <p:txBody>
          <a:bodyPr/>
          <a:lstStyle/>
          <a:p>
            <a:pPr algn="ctr"/>
            <a:r>
              <a:rPr lang="pl-PL" dirty="0" smtClean="0"/>
              <a:t>projekt</a:t>
            </a:r>
            <a:endParaRPr lang="pl-PL" dirty="0"/>
          </a:p>
        </p:txBody>
      </p:sp>
      <p:cxnSp>
        <p:nvCxnSpPr>
          <p:cNvPr id="9" name="Łącznik prosty ze strzałką 8"/>
          <p:cNvCxnSpPr/>
          <p:nvPr/>
        </p:nvCxnSpPr>
        <p:spPr>
          <a:xfrm rot="16200000" flipH="1">
            <a:off x="7608115" y="3607595"/>
            <a:ext cx="78581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Łącznik prosty ze strzałką 9"/>
          <p:cNvCxnSpPr/>
          <p:nvPr/>
        </p:nvCxnSpPr>
        <p:spPr>
          <a:xfrm rot="10800000" flipV="1">
            <a:off x="3929058" y="2001034"/>
            <a:ext cx="1286678" cy="999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pole tekstowe 12"/>
          <p:cNvSpPr txBox="1"/>
          <p:nvPr/>
        </p:nvSpPr>
        <p:spPr>
          <a:xfrm>
            <a:off x="3071802" y="3214686"/>
            <a:ext cx="1500198" cy="369332"/>
          </a:xfrm>
          <a:prstGeom prst="rect">
            <a:avLst/>
          </a:prstGeom>
          <a:solidFill>
            <a:schemeClr val="bg2">
              <a:lumMod val="50000"/>
            </a:schemeClr>
          </a:solidFill>
        </p:spPr>
        <p:txBody>
          <a:bodyPr wrap="square" rtlCol="0">
            <a:spAutoFit/>
          </a:bodyPr>
          <a:lstStyle/>
          <a:p>
            <a:r>
              <a:rPr lang="pl-PL" b="1" dirty="0" smtClean="0"/>
              <a:t>Planowanie </a:t>
            </a:r>
            <a:endParaRPr lang="pl-PL" b="1" dirty="0"/>
          </a:p>
        </p:txBody>
      </p:sp>
      <p:cxnSp>
        <p:nvCxnSpPr>
          <p:cNvPr id="14" name="Łącznik prosty ze strzałką 13"/>
          <p:cNvCxnSpPr/>
          <p:nvPr/>
        </p:nvCxnSpPr>
        <p:spPr>
          <a:xfrm rot="5400000">
            <a:off x="4679951" y="4036223"/>
            <a:ext cx="107077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Łącznik prosty ze strzałką 14"/>
          <p:cNvCxnSpPr/>
          <p:nvPr/>
        </p:nvCxnSpPr>
        <p:spPr>
          <a:xfrm rot="5400000">
            <a:off x="3036877" y="3893347"/>
            <a:ext cx="713586" cy="722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Łącznik prosty ze strzałką 15"/>
          <p:cNvCxnSpPr/>
          <p:nvPr/>
        </p:nvCxnSpPr>
        <p:spPr>
          <a:xfrm rot="10800000" flipV="1">
            <a:off x="2214546" y="3429000"/>
            <a:ext cx="857256"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Łącznik prosty ze strzałką 16"/>
          <p:cNvCxnSpPr/>
          <p:nvPr/>
        </p:nvCxnSpPr>
        <p:spPr>
          <a:xfrm rot="5400000">
            <a:off x="5857884" y="3714752"/>
            <a:ext cx="1000132"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Łącznik prosty ze strzałką 17"/>
          <p:cNvCxnSpPr/>
          <p:nvPr/>
        </p:nvCxnSpPr>
        <p:spPr>
          <a:xfrm rot="5400000">
            <a:off x="4822033" y="2536025"/>
            <a:ext cx="107157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Łącznik prosty ze strzałką 22"/>
          <p:cNvCxnSpPr/>
          <p:nvPr/>
        </p:nvCxnSpPr>
        <p:spPr>
          <a:xfrm rot="16200000" flipH="1">
            <a:off x="3786182" y="3571876"/>
            <a:ext cx="57150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pole tekstowe 23"/>
          <p:cNvSpPr txBox="1"/>
          <p:nvPr/>
        </p:nvSpPr>
        <p:spPr>
          <a:xfrm>
            <a:off x="4786314" y="3214687"/>
            <a:ext cx="1571636" cy="369332"/>
          </a:xfrm>
          <a:prstGeom prst="rect">
            <a:avLst/>
          </a:prstGeom>
          <a:solidFill>
            <a:schemeClr val="bg2">
              <a:lumMod val="50000"/>
            </a:schemeClr>
          </a:solidFill>
        </p:spPr>
        <p:txBody>
          <a:bodyPr wrap="square" rtlCol="0">
            <a:spAutoFit/>
          </a:bodyPr>
          <a:lstStyle/>
          <a:p>
            <a:r>
              <a:rPr lang="pl-PL" b="1" dirty="0" smtClean="0"/>
              <a:t>zarządzanie</a:t>
            </a:r>
            <a:endParaRPr lang="pl-PL" b="1" dirty="0"/>
          </a:p>
        </p:txBody>
      </p:sp>
      <p:sp>
        <p:nvSpPr>
          <p:cNvPr id="25" name="pole tekstowe 24"/>
          <p:cNvSpPr txBox="1"/>
          <p:nvPr/>
        </p:nvSpPr>
        <p:spPr>
          <a:xfrm>
            <a:off x="6572264" y="3214686"/>
            <a:ext cx="1785950" cy="369332"/>
          </a:xfrm>
          <a:prstGeom prst="rect">
            <a:avLst/>
          </a:prstGeom>
          <a:solidFill>
            <a:schemeClr val="bg2">
              <a:lumMod val="50000"/>
            </a:schemeClr>
          </a:solidFill>
        </p:spPr>
        <p:txBody>
          <a:bodyPr wrap="square" rtlCol="0">
            <a:spAutoFit/>
          </a:bodyPr>
          <a:lstStyle/>
          <a:p>
            <a:r>
              <a:rPr lang="pl-PL" b="1" dirty="0" smtClean="0"/>
              <a:t>kontrolowanie</a:t>
            </a:r>
            <a:endParaRPr lang="pl-PL" b="1" dirty="0"/>
          </a:p>
        </p:txBody>
      </p:sp>
      <p:cxnSp>
        <p:nvCxnSpPr>
          <p:cNvPr id="34" name="Łącznik prosty ze strzałką 33"/>
          <p:cNvCxnSpPr/>
          <p:nvPr/>
        </p:nvCxnSpPr>
        <p:spPr>
          <a:xfrm>
            <a:off x="5572132" y="2000240"/>
            <a:ext cx="1428760"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Łącznik prosty ze strzałką 34"/>
          <p:cNvCxnSpPr/>
          <p:nvPr/>
        </p:nvCxnSpPr>
        <p:spPr>
          <a:xfrm rot="16200000" flipH="1">
            <a:off x="6750859" y="4036223"/>
            <a:ext cx="1071570"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pole tekstowe 39"/>
          <p:cNvSpPr txBox="1"/>
          <p:nvPr/>
        </p:nvSpPr>
        <p:spPr>
          <a:xfrm>
            <a:off x="1000100" y="4071942"/>
            <a:ext cx="1357322" cy="646331"/>
          </a:xfrm>
          <a:prstGeom prst="rect">
            <a:avLst/>
          </a:prstGeom>
          <a:solidFill>
            <a:schemeClr val="bg2">
              <a:lumMod val="90000"/>
            </a:schemeClr>
          </a:solidFill>
        </p:spPr>
        <p:txBody>
          <a:bodyPr wrap="square" rtlCol="0">
            <a:spAutoFit/>
          </a:bodyPr>
          <a:lstStyle/>
          <a:p>
            <a:r>
              <a:rPr lang="pl-PL" dirty="0" smtClean="0"/>
              <a:t>Geneza projektu</a:t>
            </a:r>
            <a:endParaRPr lang="pl-PL" dirty="0"/>
          </a:p>
        </p:txBody>
      </p:sp>
      <p:sp>
        <p:nvSpPr>
          <p:cNvPr id="43" name="pole tekstowe 42"/>
          <p:cNvSpPr txBox="1"/>
          <p:nvPr/>
        </p:nvSpPr>
        <p:spPr>
          <a:xfrm>
            <a:off x="2500298" y="4286256"/>
            <a:ext cx="1000132" cy="646331"/>
          </a:xfrm>
          <a:prstGeom prst="rect">
            <a:avLst/>
          </a:prstGeom>
          <a:solidFill>
            <a:schemeClr val="bg2">
              <a:lumMod val="90000"/>
            </a:schemeClr>
          </a:solidFill>
        </p:spPr>
        <p:txBody>
          <a:bodyPr wrap="square" rtlCol="0">
            <a:spAutoFit/>
          </a:bodyPr>
          <a:lstStyle/>
          <a:p>
            <a:r>
              <a:rPr lang="pl-PL" dirty="0" smtClean="0"/>
              <a:t>Zarys projektu</a:t>
            </a:r>
            <a:endParaRPr lang="pl-PL" dirty="0"/>
          </a:p>
        </p:txBody>
      </p:sp>
      <p:sp>
        <p:nvSpPr>
          <p:cNvPr id="44" name="pole tekstowe 43"/>
          <p:cNvSpPr txBox="1"/>
          <p:nvPr/>
        </p:nvSpPr>
        <p:spPr>
          <a:xfrm>
            <a:off x="3786182" y="4214818"/>
            <a:ext cx="1071570" cy="646331"/>
          </a:xfrm>
          <a:prstGeom prst="rect">
            <a:avLst/>
          </a:prstGeom>
          <a:solidFill>
            <a:schemeClr val="bg2">
              <a:lumMod val="90000"/>
            </a:schemeClr>
          </a:solidFill>
        </p:spPr>
        <p:txBody>
          <a:bodyPr wrap="square" rtlCol="0">
            <a:spAutoFit/>
          </a:bodyPr>
          <a:lstStyle/>
          <a:p>
            <a:r>
              <a:rPr lang="pl-PL" dirty="0" smtClean="0"/>
              <a:t>Zbieranie funduszy</a:t>
            </a:r>
            <a:endParaRPr lang="pl-PL" dirty="0"/>
          </a:p>
        </p:txBody>
      </p:sp>
      <p:sp>
        <p:nvSpPr>
          <p:cNvPr id="45" name="pole tekstowe 44"/>
          <p:cNvSpPr txBox="1"/>
          <p:nvPr/>
        </p:nvSpPr>
        <p:spPr>
          <a:xfrm>
            <a:off x="4857752" y="4857760"/>
            <a:ext cx="1714512" cy="646331"/>
          </a:xfrm>
          <a:prstGeom prst="rect">
            <a:avLst/>
          </a:prstGeom>
          <a:solidFill>
            <a:schemeClr val="bg2">
              <a:lumMod val="90000"/>
            </a:schemeClr>
          </a:solidFill>
        </p:spPr>
        <p:txBody>
          <a:bodyPr wrap="square" rtlCol="0">
            <a:spAutoFit/>
          </a:bodyPr>
          <a:lstStyle/>
          <a:p>
            <a:r>
              <a:rPr lang="pl-PL" dirty="0" smtClean="0"/>
              <a:t>Implementacja projektu</a:t>
            </a:r>
            <a:endParaRPr lang="pl-PL" dirty="0"/>
          </a:p>
        </p:txBody>
      </p:sp>
      <p:sp>
        <p:nvSpPr>
          <p:cNvPr id="48" name="pole tekstowe 47"/>
          <p:cNvSpPr txBox="1"/>
          <p:nvPr/>
        </p:nvSpPr>
        <p:spPr>
          <a:xfrm>
            <a:off x="6715140" y="4714884"/>
            <a:ext cx="1214446" cy="369332"/>
          </a:xfrm>
          <a:prstGeom prst="rect">
            <a:avLst/>
          </a:prstGeom>
          <a:solidFill>
            <a:schemeClr val="bg2">
              <a:lumMod val="75000"/>
            </a:schemeClr>
          </a:solidFill>
        </p:spPr>
        <p:txBody>
          <a:bodyPr wrap="square" rtlCol="0">
            <a:spAutoFit/>
          </a:bodyPr>
          <a:lstStyle/>
          <a:p>
            <a:r>
              <a:rPr lang="pl-PL" dirty="0" smtClean="0"/>
              <a:t>ewaluacja</a:t>
            </a:r>
            <a:endParaRPr lang="pl-PL" dirty="0"/>
          </a:p>
        </p:txBody>
      </p:sp>
      <p:sp>
        <p:nvSpPr>
          <p:cNvPr id="49" name="pole tekstowe 48"/>
          <p:cNvSpPr txBox="1"/>
          <p:nvPr/>
        </p:nvSpPr>
        <p:spPr>
          <a:xfrm>
            <a:off x="8001024" y="4500570"/>
            <a:ext cx="857256" cy="369332"/>
          </a:xfrm>
          <a:prstGeom prst="rect">
            <a:avLst/>
          </a:prstGeom>
          <a:solidFill>
            <a:schemeClr val="bg2">
              <a:lumMod val="75000"/>
            </a:schemeClr>
          </a:solidFill>
        </p:spPr>
        <p:txBody>
          <a:bodyPr wrap="square" rtlCol="0">
            <a:spAutoFit/>
          </a:bodyPr>
          <a:lstStyle/>
          <a:p>
            <a:r>
              <a:rPr lang="pl-PL" dirty="0" smtClean="0"/>
              <a:t>raport</a:t>
            </a:r>
            <a:endParaRPr lang="pl-PL" dirty="0"/>
          </a:p>
        </p:txBody>
      </p:sp>
      <p:sp>
        <p:nvSpPr>
          <p:cNvPr id="26" name="Symbol zastępczy numeru slajdu 25"/>
          <p:cNvSpPr>
            <a:spLocks noGrp="1"/>
          </p:cNvSpPr>
          <p:nvPr>
            <p:ph type="sldNum" sz="quarter" idx="12"/>
          </p:nvPr>
        </p:nvSpPr>
        <p:spPr/>
        <p:txBody>
          <a:bodyPr/>
          <a:lstStyle/>
          <a:p>
            <a:fld id="{90B7207E-F477-4F88-864C-35165B5C40F9}" type="slidenum">
              <a:rPr lang="pl-PL" smtClean="0"/>
              <a:pPr/>
              <a:t>18</a:t>
            </a:fld>
            <a:endParaRPr lang="pl-PL"/>
          </a:p>
        </p:txBody>
      </p:sp>
      <p:sp>
        <p:nvSpPr>
          <p:cNvPr id="27" name="Symbol zastępczy stopki 26"/>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Obraz 37" descr="buzka ;(.jpg"/>
          <p:cNvPicPr>
            <a:picLocks noChangeAspect="1"/>
          </p:cNvPicPr>
          <p:nvPr/>
        </p:nvPicPr>
        <p:blipFill>
          <a:blip r:embed="rId2"/>
          <a:stretch>
            <a:fillRect/>
          </a:stretch>
        </p:blipFill>
        <p:spPr>
          <a:xfrm>
            <a:off x="5214943" y="3809997"/>
            <a:ext cx="642942" cy="642942"/>
          </a:xfrm>
          <a:prstGeom prst="rect">
            <a:avLst/>
          </a:prstGeom>
        </p:spPr>
      </p:pic>
      <p:pic>
        <p:nvPicPr>
          <p:cNvPr id="27" name="Obraz 26" descr="budzik.jpg"/>
          <p:cNvPicPr>
            <a:picLocks noChangeAspect="1"/>
          </p:cNvPicPr>
          <p:nvPr/>
        </p:nvPicPr>
        <p:blipFill>
          <a:blip r:embed="rId3" cstate="print"/>
          <a:stretch>
            <a:fillRect/>
          </a:stretch>
        </p:blipFill>
        <p:spPr>
          <a:xfrm>
            <a:off x="5072066" y="2571744"/>
            <a:ext cx="571504" cy="823596"/>
          </a:xfrm>
          <a:prstGeom prst="rect">
            <a:avLst/>
          </a:prstGeom>
        </p:spPr>
      </p:pic>
      <p:sp>
        <p:nvSpPr>
          <p:cNvPr id="2" name="Tytuł 1"/>
          <p:cNvSpPr>
            <a:spLocks noGrp="1"/>
          </p:cNvSpPr>
          <p:nvPr>
            <p:ph type="title"/>
          </p:nvPr>
        </p:nvSpPr>
        <p:spPr/>
        <p:txBody>
          <a:bodyPr/>
          <a:lstStyle/>
          <a:p>
            <a:r>
              <a:rPr lang="pl-PL" dirty="0" smtClean="0"/>
              <a:t>Cykl trwania projektu </a:t>
            </a:r>
            <a:endParaRPr lang="pl-PL" dirty="0"/>
          </a:p>
        </p:txBody>
      </p:sp>
      <p:sp>
        <p:nvSpPr>
          <p:cNvPr id="3" name="Symbol zastępczy zawartości 2"/>
          <p:cNvSpPr>
            <a:spLocks noGrp="1"/>
          </p:cNvSpPr>
          <p:nvPr>
            <p:ph idx="1"/>
          </p:nvPr>
        </p:nvSpPr>
        <p:spPr>
          <a:xfrm>
            <a:off x="1645920" y="1214422"/>
            <a:ext cx="7498080" cy="5033978"/>
          </a:xfrm>
        </p:spPr>
        <p:txBody>
          <a:bodyPr vert="wordArtVert">
            <a:normAutofit/>
          </a:bodyPr>
          <a:lstStyle/>
          <a:p>
            <a:pPr>
              <a:buNone/>
            </a:pPr>
            <a:r>
              <a:rPr lang="pl-PL" sz="2000" b="1" dirty="0" err="1" smtClean="0">
                <a:sym typeface="Wingdings" pitchFamily="2" charset="2"/>
              </a:rPr>
              <a:t></a:t>
            </a:r>
            <a:r>
              <a:rPr lang="pl-PL" sz="1400" b="1" dirty="0" err="1" smtClean="0"/>
              <a:t>OPTYMIZM</a:t>
            </a:r>
            <a:r>
              <a:rPr lang="pl-PL" sz="1400" b="1" dirty="0" smtClean="0"/>
              <a:t> </a:t>
            </a:r>
            <a:r>
              <a:rPr lang="pl-PL" sz="2400" dirty="0" err="1" smtClean="0">
                <a:sym typeface="Wingdings" pitchFamily="2" charset="2"/>
              </a:rPr>
              <a:t></a:t>
            </a:r>
            <a:r>
              <a:rPr lang="pl-PL" sz="1400" b="1" dirty="0" err="1" smtClean="0"/>
              <a:t>PESYMIZM</a:t>
            </a:r>
            <a:endParaRPr lang="pl-PL" sz="1400" b="1" dirty="0" smtClean="0"/>
          </a:p>
          <a:p>
            <a:pPr>
              <a:buNone/>
            </a:pPr>
            <a:endParaRPr lang="pl-PL" sz="1400" dirty="0" smtClean="0"/>
          </a:p>
          <a:p>
            <a:pPr>
              <a:buNone/>
            </a:pPr>
            <a:endParaRPr lang="pl-PL" sz="1400" dirty="0" smtClean="0"/>
          </a:p>
        </p:txBody>
      </p:sp>
      <p:cxnSp>
        <p:nvCxnSpPr>
          <p:cNvPr id="12" name="Łącznik prosty 11"/>
          <p:cNvCxnSpPr/>
          <p:nvPr/>
        </p:nvCxnSpPr>
        <p:spPr>
          <a:xfrm rot="5400000">
            <a:off x="-142908" y="3714752"/>
            <a:ext cx="4429950"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Łącznik prosty 13"/>
          <p:cNvCxnSpPr/>
          <p:nvPr/>
        </p:nvCxnSpPr>
        <p:spPr>
          <a:xfrm>
            <a:off x="1714480" y="3786190"/>
            <a:ext cx="7000924" cy="1588"/>
          </a:xfrm>
          <a:prstGeom prst="line">
            <a:avLst/>
          </a:prstGeom>
        </p:spPr>
        <p:style>
          <a:lnRef idx="1">
            <a:schemeClr val="accent1"/>
          </a:lnRef>
          <a:fillRef idx="0">
            <a:schemeClr val="accent1"/>
          </a:fillRef>
          <a:effectRef idx="0">
            <a:schemeClr val="accent1"/>
          </a:effectRef>
          <a:fontRef idx="minor">
            <a:schemeClr val="tx1"/>
          </a:fontRef>
        </p:style>
      </p:cxnSp>
      <p:sp>
        <p:nvSpPr>
          <p:cNvPr id="16" name="Dowolny kształt 15"/>
          <p:cNvSpPr/>
          <p:nvPr/>
        </p:nvSpPr>
        <p:spPr>
          <a:xfrm>
            <a:off x="2928925" y="1326522"/>
            <a:ext cx="5530347" cy="4602807"/>
          </a:xfrm>
          <a:custGeom>
            <a:avLst/>
            <a:gdLst>
              <a:gd name="connsiteX0" fmla="*/ 0 w 6205470"/>
              <a:gd name="connsiteY0" fmla="*/ 2936384 h 4537658"/>
              <a:gd name="connsiteX1" fmla="*/ 1790163 w 6205470"/>
              <a:gd name="connsiteY1" fmla="*/ 914401 h 4537658"/>
              <a:gd name="connsiteX2" fmla="*/ 4043966 w 6205470"/>
              <a:gd name="connsiteY2" fmla="*/ 4494728 h 4537658"/>
              <a:gd name="connsiteX3" fmla="*/ 5885645 w 6205470"/>
              <a:gd name="connsiteY3" fmla="*/ 656823 h 4537658"/>
              <a:gd name="connsiteX4" fmla="*/ 5962918 w 6205470"/>
              <a:gd name="connsiteY4" fmla="*/ 553792 h 4537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05470" h="4537658">
                <a:moveTo>
                  <a:pt x="0" y="2936384"/>
                </a:moveTo>
                <a:cubicBezTo>
                  <a:pt x="558084" y="1795530"/>
                  <a:pt x="1116169" y="654677"/>
                  <a:pt x="1790163" y="914401"/>
                </a:cubicBezTo>
                <a:cubicBezTo>
                  <a:pt x="2464157" y="1174125"/>
                  <a:pt x="3361386" y="4537658"/>
                  <a:pt x="4043966" y="4494728"/>
                </a:cubicBezTo>
                <a:cubicBezTo>
                  <a:pt x="4726546" y="4451798"/>
                  <a:pt x="5565820" y="1313646"/>
                  <a:pt x="5885645" y="656823"/>
                </a:cubicBezTo>
                <a:cubicBezTo>
                  <a:pt x="6205470" y="0"/>
                  <a:pt x="6084194" y="276896"/>
                  <a:pt x="5962918" y="55379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l-PL" dirty="0"/>
          </a:p>
        </p:txBody>
      </p:sp>
      <p:sp>
        <p:nvSpPr>
          <p:cNvPr id="18" name="pole tekstowe 17"/>
          <p:cNvSpPr txBox="1"/>
          <p:nvPr/>
        </p:nvSpPr>
        <p:spPr>
          <a:xfrm>
            <a:off x="2500298" y="4357695"/>
            <a:ext cx="1428760" cy="369332"/>
          </a:xfrm>
          <a:prstGeom prst="rect">
            <a:avLst/>
          </a:prstGeom>
          <a:noFill/>
        </p:spPr>
        <p:txBody>
          <a:bodyPr wrap="square" rtlCol="0">
            <a:spAutoFit/>
          </a:bodyPr>
          <a:lstStyle/>
          <a:p>
            <a:r>
              <a:rPr lang="pl-PL" dirty="0" smtClean="0"/>
              <a:t>sceptycyzm</a:t>
            </a:r>
          </a:p>
        </p:txBody>
      </p:sp>
      <p:sp>
        <p:nvSpPr>
          <p:cNvPr id="20" name="Uśmiechnięta buźka 19"/>
          <p:cNvSpPr/>
          <p:nvPr/>
        </p:nvSpPr>
        <p:spPr>
          <a:xfrm>
            <a:off x="7786710" y="2714620"/>
            <a:ext cx="285752" cy="28575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Uśmiechnięta buźka 20"/>
          <p:cNvSpPr/>
          <p:nvPr/>
        </p:nvSpPr>
        <p:spPr>
          <a:xfrm>
            <a:off x="7215206" y="4429132"/>
            <a:ext cx="285752" cy="28575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2" name="Obraz 21" descr="278.gif"/>
          <p:cNvPicPr>
            <a:picLocks noChangeAspect="1"/>
          </p:cNvPicPr>
          <p:nvPr/>
        </p:nvPicPr>
        <p:blipFill>
          <a:blip r:embed="rId4"/>
          <a:stretch>
            <a:fillRect/>
          </a:stretch>
        </p:blipFill>
        <p:spPr>
          <a:xfrm>
            <a:off x="4857752" y="2928934"/>
            <a:ext cx="457202" cy="457202"/>
          </a:xfrm>
          <a:prstGeom prst="rect">
            <a:avLst/>
          </a:prstGeom>
        </p:spPr>
      </p:pic>
      <p:pic>
        <p:nvPicPr>
          <p:cNvPr id="23" name="Obraz 22" descr="591.jpg"/>
          <p:cNvPicPr>
            <a:picLocks noChangeAspect="1"/>
          </p:cNvPicPr>
          <p:nvPr/>
        </p:nvPicPr>
        <p:blipFill>
          <a:blip r:embed="rId5" cstate="print"/>
          <a:stretch>
            <a:fillRect/>
          </a:stretch>
        </p:blipFill>
        <p:spPr>
          <a:xfrm>
            <a:off x="2500298" y="3857628"/>
            <a:ext cx="944385" cy="668334"/>
          </a:xfrm>
          <a:prstGeom prst="rect">
            <a:avLst/>
          </a:prstGeom>
        </p:spPr>
      </p:pic>
      <p:pic>
        <p:nvPicPr>
          <p:cNvPr id="24" name="Obraz 23" descr="002_mamradoche.gif"/>
          <p:cNvPicPr>
            <a:picLocks noChangeAspect="1"/>
          </p:cNvPicPr>
          <p:nvPr/>
        </p:nvPicPr>
        <p:blipFill>
          <a:blip r:embed="rId6"/>
          <a:stretch>
            <a:fillRect/>
          </a:stretch>
        </p:blipFill>
        <p:spPr>
          <a:xfrm>
            <a:off x="3500430" y="2428868"/>
            <a:ext cx="476250" cy="476250"/>
          </a:xfrm>
          <a:prstGeom prst="rect">
            <a:avLst/>
          </a:prstGeom>
        </p:spPr>
      </p:pic>
      <p:sp>
        <p:nvSpPr>
          <p:cNvPr id="26" name="pole tekstowe 25"/>
          <p:cNvSpPr txBox="1"/>
          <p:nvPr/>
        </p:nvSpPr>
        <p:spPr>
          <a:xfrm>
            <a:off x="2285984" y="2071678"/>
            <a:ext cx="1428760" cy="369332"/>
          </a:xfrm>
          <a:prstGeom prst="rect">
            <a:avLst/>
          </a:prstGeom>
          <a:noFill/>
        </p:spPr>
        <p:txBody>
          <a:bodyPr wrap="square" rtlCol="0">
            <a:spAutoFit/>
          </a:bodyPr>
          <a:lstStyle/>
          <a:p>
            <a:r>
              <a:rPr lang="pl-PL" dirty="0" smtClean="0"/>
              <a:t>entuzjazm</a:t>
            </a:r>
          </a:p>
        </p:txBody>
      </p:sp>
      <p:sp>
        <p:nvSpPr>
          <p:cNvPr id="28" name="pole tekstowe 27"/>
          <p:cNvSpPr txBox="1"/>
          <p:nvPr/>
        </p:nvSpPr>
        <p:spPr>
          <a:xfrm>
            <a:off x="4857752" y="2285992"/>
            <a:ext cx="2000264" cy="338554"/>
          </a:xfrm>
          <a:prstGeom prst="rect">
            <a:avLst/>
          </a:prstGeom>
          <a:noFill/>
        </p:spPr>
        <p:txBody>
          <a:bodyPr wrap="square" rtlCol="0">
            <a:spAutoFit/>
          </a:bodyPr>
          <a:lstStyle/>
          <a:p>
            <a:r>
              <a:rPr lang="pl-PL" sz="1600" b="1" dirty="0" smtClean="0"/>
              <a:t>To zabiera czas!!!!!</a:t>
            </a:r>
          </a:p>
        </p:txBody>
      </p:sp>
      <p:pic>
        <p:nvPicPr>
          <p:cNvPr id="29" name="Obraz 28" descr="001_jestmismutno.gif"/>
          <p:cNvPicPr>
            <a:picLocks noChangeAspect="1"/>
          </p:cNvPicPr>
          <p:nvPr/>
        </p:nvPicPr>
        <p:blipFill>
          <a:blip r:embed="rId7"/>
          <a:stretch>
            <a:fillRect/>
          </a:stretch>
        </p:blipFill>
        <p:spPr>
          <a:xfrm>
            <a:off x="5929322" y="5286388"/>
            <a:ext cx="476250" cy="476250"/>
          </a:xfrm>
          <a:prstGeom prst="rect">
            <a:avLst/>
          </a:prstGeom>
        </p:spPr>
      </p:pic>
      <p:sp>
        <p:nvSpPr>
          <p:cNvPr id="30" name="pole tekstowe 29"/>
          <p:cNvSpPr txBox="1"/>
          <p:nvPr/>
        </p:nvSpPr>
        <p:spPr>
          <a:xfrm>
            <a:off x="4071934" y="3786190"/>
            <a:ext cx="1428760" cy="276999"/>
          </a:xfrm>
          <a:prstGeom prst="rect">
            <a:avLst/>
          </a:prstGeom>
          <a:noFill/>
        </p:spPr>
        <p:txBody>
          <a:bodyPr wrap="square" rtlCol="0">
            <a:spAutoFit/>
          </a:bodyPr>
          <a:lstStyle/>
          <a:p>
            <a:r>
              <a:rPr lang="pl-PL" sz="1200" dirty="0" smtClean="0"/>
              <a:t>Nie widać rezultatu</a:t>
            </a:r>
          </a:p>
        </p:txBody>
      </p:sp>
      <p:pic>
        <p:nvPicPr>
          <p:cNvPr id="31" name="Obraz 30" descr="278.gif"/>
          <p:cNvPicPr>
            <a:picLocks noChangeAspect="1"/>
          </p:cNvPicPr>
          <p:nvPr/>
        </p:nvPicPr>
        <p:blipFill>
          <a:blip r:embed="rId4"/>
          <a:stretch>
            <a:fillRect/>
          </a:stretch>
        </p:blipFill>
        <p:spPr>
          <a:xfrm>
            <a:off x="5572132" y="4714884"/>
            <a:ext cx="414339" cy="414339"/>
          </a:xfrm>
          <a:prstGeom prst="rect">
            <a:avLst/>
          </a:prstGeom>
        </p:spPr>
      </p:pic>
      <p:sp>
        <p:nvSpPr>
          <p:cNvPr id="32" name="pole tekstowe 31"/>
          <p:cNvSpPr txBox="1"/>
          <p:nvPr/>
        </p:nvSpPr>
        <p:spPr>
          <a:xfrm>
            <a:off x="4143372" y="4857760"/>
            <a:ext cx="1428760" cy="523220"/>
          </a:xfrm>
          <a:prstGeom prst="rect">
            <a:avLst/>
          </a:prstGeom>
          <a:noFill/>
        </p:spPr>
        <p:txBody>
          <a:bodyPr wrap="square" rtlCol="0">
            <a:spAutoFit/>
          </a:bodyPr>
          <a:lstStyle/>
          <a:p>
            <a:r>
              <a:rPr lang="pl-PL" sz="1400" dirty="0" smtClean="0"/>
              <a:t>Czy to jest tego warte?</a:t>
            </a:r>
          </a:p>
        </p:txBody>
      </p:sp>
      <p:sp>
        <p:nvSpPr>
          <p:cNvPr id="34" name="pole tekstowe 33"/>
          <p:cNvSpPr txBox="1"/>
          <p:nvPr/>
        </p:nvSpPr>
        <p:spPr>
          <a:xfrm>
            <a:off x="4500562" y="5429264"/>
            <a:ext cx="1428760" cy="276999"/>
          </a:xfrm>
          <a:prstGeom prst="rect">
            <a:avLst/>
          </a:prstGeom>
          <a:noFill/>
        </p:spPr>
        <p:txBody>
          <a:bodyPr wrap="square" rtlCol="0">
            <a:spAutoFit/>
          </a:bodyPr>
          <a:lstStyle/>
          <a:p>
            <a:r>
              <a:rPr lang="pl-PL" sz="1200" dirty="0" smtClean="0"/>
              <a:t>Organizacja kuleje</a:t>
            </a:r>
          </a:p>
        </p:txBody>
      </p:sp>
      <p:sp>
        <p:nvSpPr>
          <p:cNvPr id="35" name="pole tekstowe 34"/>
          <p:cNvSpPr txBox="1"/>
          <p:nvPr/>
        </p:nvSpPr>
        <p:spPr>
          <a:xfrm>
            <a:off x="5857884" y="5857892"/>
            <a:ext cx="1785950" cy="584775"/>
          </a:xfrm>
          <a:prstGeom prst="rect">
            <a:avLst/>
          </a:prstGeom>
          <a:solidFill>
            <a:schemeClr val="tx1"/>
          </a:solidFill>
        </p:spPr>
        <p:txBody>
          <a:bodyPr wrap="square" rtlCol="0">
            <a:spAutoFit/>
          </a:bodyPr>
          <a:lstStyle/>
          <a:p>
            <a:r>
              <a:rPr lang="pl-PL" b="1" dirty="0" smtClean="0">
                <a:solidFill>
                  <a:schemeClr val="bg1"/>
                </a:solidFill>
              </a:rPr>
              <a:t>* </a:t>
            </a:r>
            <a:r>
              <a:rPr lang="pl-PL" sz="1400" b="1" dirty="0" smtClean="0">
                <a:solidFill>
                  <a:schemeClr val="bg1"/>
                </a:solidFill>
              </a:rPr>
              <a:t>Czarna godzina *projektu *</a:t>
            </a:r>
          </a:p>
        </p:txBody>
      </p:sp>
      <p:sp>
        <p:nvSpPr>
          <p:cNvPr id="36" name="pole tekstowe 35"/>
          <p:cNvSpPr txBox="1"/>
          <p:nvPr/>
        </p:nvSpPr>
        <p:spPr>
          <a:xfrm>
            <a:off x="6858016" y="4714884"/>
            <a:ext cx="1428760" cy="738664"/>
          </a:xfrm>
          <a:prstGeom prst="rect">
            <a:avLst/>
          </a:prstGeom>
          <a:noFill/>
        </p:spPr>
        <p:txBody>
          <a:bodyPr wrap="square" rtlCol="0">
            <a:spAutoFit/>
          </a:bodyPr>
          <a:lstStyle/>
          <a:p>
            <a:r>
              <a:rPr lang="pl-PL" sz="1400" dirty="0" smtClean="0"/>
              <a:t>Dostrzeganie pierwszych rezultatów</a:t>
            </a:r>
          </a:p>
        </p:txBody>
      </p:sp>
      <p:pic>
        <p:nvPicPr>
          <p:cNvPr id="37" name="Obraz 36" descr="76.gif"/>
          <p:cNvPicPr>
            <a:picLocks noChangeAspect="1"/>
          </p:cNvPicPr>
          <p:nvPr/>
        </p:nvPicPr>
        <p:blipFill>
          <a:blip r:embed="rId8"/>
          <a:stretch>
            <a:fillRect/>
          </a:stretch>
        </p:blipFill>
        <p:spPr>
          <a:xfrm>
            <a:off x="7500958" y="5962650"/>
            <a:ext cx="771524" cy="755451"/>
          </a:xfrm>
          <a:prstGeom prst="rect">
            <a:avLst/>
          </a:prstGeom>
        </p:spPr>
      </p:pic>
      <p:pic>
        <p:nvPicPr>
          <p:cNvPr id="39" name="Obraz 38" descr="buzka2.gif"/>
          <p:cNvPicPr>
            <a:picLocks noChangeAspect="1"/>
          </p:cNvPicPr>
          <p:nvPr/>
        </p:nvPicPr>
        <p:blipFill>
          <a:blip r:embed="rId9"/>
          <a:stretch>
            <a:fillRect/>
          </a:stretch>
        </p:blipFill>
        <p:spPr>
          <a:xfrm>
            <a:off x="7715272" y="714356"/>
            <a:ext cx="923928" cy="923928"/>
          </a:xfrm>
          <a:prstGeom prst="rect">
            <a:avLst/>
          </a:prstGeom>
        </p:spPr>
      </p:pic>
      <p:sp>
        <p:nvSpPr>
          <p:cNvPr id="40" name="pole tekstowe 39"/>
          <p:cNvSpPr txBox="1"/>
          <p:nvPr/>
        </p:nvSpPr>
        <p:spPr>
          <a:xfrm>
            <a:off x="6286512" y="2714620"/>
            <a:ext cx="1428760" cy="523220"/>
          </a:xfrm>
          <a:prstGeom prst="rect">
            <a:avLst/>
          </a:prstGeom>
          <a:noFill/>
        </p:spPr>
        <p:txBody>
          <a:bodyPr wrap="square" rtlCol="0">
            <a:spAutoFit/>
          </a:bodyPr>
          <a:lstStyle/>
          <a:p>
            <a:r>
              <a:rPr lang="pl-PL" sz="1400" dirty="0" smtClean="0"/>
              <a:t>Może to nie taki zły pomysł</a:t>
            </a:r>
          </a:p>
        </p:txBody>
      </p:sp>
      <p:sp>
        <p:nvSpPr>
          <p:cNvPr id="41" name="pole tekstowe 40"/>
          <p:cNvSpPr txBox="1"/>
          <p:nvPr/>
        </p:nvSpPr>
        <p:spPr>
          <a:xfrm>
            <a:off x="6643702" y="928670"/>
            <a:ext cx="928694" cy="369332"/>
          </a:xfrm>
          <a:prstGeom prst="rect">
            <a:avLst/>
          </a:prstGeom>
          <a:noFill/>
        </p:spPr>
        <p:txBody>
          <a:bodyPr wrap="square" rtlCol="0">
            <a:spAutoFit/>
          </a:bodyPr>
          <a:lstStyle/>
          <a:p>
            <a:r>
              <a:rPr lang="pl-PL" dirty="0" smtClean="0"/>
              <a:t>Hura!!! </a:t>
            </a:r>
          </a:p>
        </p:txBody>
      </p:sp>
      <p:sp>
        <p:nvSpPr>
          <p:cNvPr id="42" name="pole tekstowe 41"/>
          <p:cNvSpPr txBox="1"/>
          <p:nvPr/>
        </p:nvSpPr>
        <p:spPr>
          <a:xfrm>
            <a:off x="6786578" y="357166"/>
            <a:ext cx="2143140" cy="338554"/>
          </a:xfrm>
          <a:prstGeom prst="rect">
            <a:avLst/>
          </a:prstGeom>
          <a:noFill/>
        </p:spPr>
        <p:txBody>
          <a:bodyPr wrap="square" rtlCol="0">
            <a:spAutoFit/>
          </a:bodyPr>
          <a:lstStyle/>
          <a:p>
            <a:r>
              <a:rPr lang="pl-PL" sz="1600" dirty="0" smtClean="0"/>
              <a:t>To działa , udało się</a:t>
            </a:r>
          </a:p>
        </p:txBody>
      </p:sp>
      <p:pic>
        <p:nvPicPr>
          <p:cNvPr id="43" name="Obraz 42" descr="brawo.gif"/>
          <p:cNvPicPr>
            <a:picLocks noChangeAspect="1"/>
          </p:cNvPicPr>
          <p:nvPr/>
        </p:nvPicPr>
        <p:blipFill>
          <a:blip r:embed="rId10"/>
          <a:stretch>
            <a:fillRect/>
          </a:stretch>
        </p:blipFill>
        <p:spPr>
          <a:xfrm>
            <a:off x="8429652" y="214290"/>
            <a:ext cx="476246" cy="476246"/>
          </a:xfrm>
          <a:prstGeom prst="rect">
            <a:avLst/>
          </a:prstGeom>
        </p:spPr>
      </p:pic>
      <p:sp>
        <p:nvSpPr>
          <p:cNvPr id="44" name="pole tekstowe 43"/>
          <p:cNvSpPr txBox="1"/>
          <p:nvPr/>
        </p:nvSpPr>
        <p:spPr>
          <a:xfrm>
            <a:off x="2143108" y="6143644"/>
            <a:ext cx="3286148" cy="369332"/>
          </a:xfrm>
          <a:prstGeom prst="rect">
            <a:avLst/>
          </a:prstGeom>
          <a:noFill/>
        </p:spPr>
        <p:txBody>
          <a:bodyPr wrap="square" rtlCol="0">
            <a:spAutoFit/>
          </a:bodyPr>
          <a:lstStyle/>
          <a:p>
            <a:r>
              <a:rPr lang="pl-PL" b="1" dirty="0" smtClean="0"/>
              <a:t>TYGODNIE LUB MIESIĄCE</a:t>
            </a:r>
          </a:p>
        </p:txBody>
      </p:sp>
      <p:sp>
        <p:nvSpPr>
          <p:cNvPr id="45" name="Symbol zastępczy numeru slajdu 44"/>
          <p:cNvSpPr>
            <a:spLocks noGrp="1"/>
          </p:cNvSpPr>
          <p:nvPr>
            <p:ph type="sldNum" sz="quarter" idx="12"/>
          </p:nvPr>
        </p:nvSpPr>
        <p:spPr/>
        <p:txBody>
          <a:bodyPr/>
          <a:lstStyle/>
          <a:p>
            <a:fld id="{90B7207E-F477-4F88-864C-35165B5C40F9}" type="slidenum">
              <a:rPr lang="pl-PL" smtClean="0"/>
              <a:pPr/>
              <a:t>19</a:t>
            </a:fld>
            <a:endParaRPr lang="pl-PL"/>
          </a:p>
        </p:txBody>
      </p:sp>
      <p:sp>
        <p:nvSpPr>
          <p:cNvPr id="46" name="Symbol zastępczy stopki 45"/>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Program szkolenia</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smtClean="0"/>
              <a:t>Projekt – definicja, cechy, warunki projektu </a:t>
            </a:r>
            <a:r>
              <a:rPr lang="pl-PL" dirty="0" err="1" smtClean="0"/>
              <a:t>wg</a:t>
            </a:r>
            <a:r>
              <a:rPr lang="pl-PL" dirty="0" smtClean="0"/>
              <a:t>. </a:t>
            </a:r>
            <a:r>
              <a:rPr lang="pl-PL" dirty="0" err="1" smtClean="0"/>
              <a:t>Daweya</a:t>
            </a:r>
            <a:endParaRPr lang="pl-PL" dirty="0" smtClean="0"/>
          </a:p>
          <a:p>
            <a:r>
              <a:rPr lang="pl-PL" dirty="0" smtClean="0"/>
              <a:t>Modele projektów</a:t>
            </a:r>
          </a:p>
          <a:p>
            <a:r>
              <a:rPr lang="pl-PL" dirty="0" smtClean="0"/>
              <a:t>Cykl trwania projektu</a:t>
            </a:r>
          </a:p>
          <a:p>
            <a:r>
              <a:rPr lang="pl-PL" dirty="0" smtClean="0"/>
              <a:t>Zarządzanie projektem: cechy i rola menadżera,  czynniki wpływające na sukces/porażkę projektu, ocena zasobów, </a:t>
            </a:r>
            <a:r>
              <a:rPr lang="pl-PL" dirty="0" err="1" smtClean="0"/>
              <a:t>zarządządzanie</a:t>
            </a:r>
            <a:r>
              <a:rPr lang="pl-PL" dirty="0" smtClean="0"/>
              <a:t> zasobami projektu (czas – zasada </a:t>
            </a:r>
            <a:r>
              <a:rPr lang="pl-PL" dirty="0" err="1" smtClean="0"/>
              <a:t>pareto</a:t>
            </a:r>
            <a:r>
              <a:rPr lang="pl-PL" dirty="0" smtClean="0"/>
              <a:t>, ludzie – zespół i współpraca, finanse – dobry budżet) </a:t>
            </a:r>
          </a:p>
          <a:p>
            <a:r>
              <a:rPr lang="pl-PL" dirty="0" smtClean="0"/>
              <a:t>Etapy projektu (definiowanie, implementacja, ewaluacja)</a:t>
            </a:r>
          </a:p>
          <a:p>
            <a:r>
              <a:rPr lang="pl-PL" dirty="0" smtClean="0"/>
              <a:t>Ewaluacja – wartość w projekcie (planowanie i realizacja ewaluacji)</a:t>
            </a:r>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a:t>
            </a:fld>
            <a:endParaRPr lang="pl-PL"/>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Zarządzanie </a:t>
            </a:r>
            <a:endParaRPr lang="pl-PL" dirty="0"/>
          </a:p>
        </p:txBody>
      </p:sp>
      <p:sp>
        <p:nvSpPr>
          <p:cNvPr id="4" name="Symbol zastępczy tekstu 3"/>
          <p:cNvSpPr>
            <a:spLocks noGrp="1"/>
          </p:cNvSpPr>
          <p:nvPr>
            <p:ph type="body" sz="half" idx="2"/>
          </p:nvPr>
        </p:nvSpPr>
        <p:spPr/>
        <p:txBody>
          <a:bodyPr>
            <a:normAutofit/>
          </a:bodyPr>
          <a:lstStyle/>
          <a:p>
            <a:pPr algn="ctr"/>
            <a:r>
              <a:rPr lang="pl-PL" sz="1800" b="1" i="1" dirty="0" smtClean="0"/>
              <a:t>Gdzie tkwi klucz do sukcesu?</a:t>
            </a:r>
            <a:endParaRPr lang="pl-PL" sz="1800" b="1" i="1" dirty="0"/>
          </a:p>
        </p:txBody>
      </p:sp>
      <p:pic>
        <p:nvPicPr>
          <p:cNvPr id="7" name="Symbol zastępczy obrazu 6" descr="ludzie.jpg"/>
          <p:cNvPicPr>
            <a:picLocks noGrp="1" noChangeAspect="1"/>
          </p:cNvPicPr>
          <p:nvPr>
            <p:ph type="pic" idx="1"/>
          </p:nvPr>
        </p:nvPicPr>
        <p:blipFill>
          <a:blip r:embed="rId2"/>
          <a:srcRect l="2846" r="2846"/>
          <a:stretch>
            <a:fillRect/>
          </a:stretch>
        </p:blipFill>
        <p:spPr/>
      </p:pic>
      <p:sp>
        <p:nvSpPr>
          <p:cNvPr id="8" name="Symbol zastępczy numeru slajdu 7"/>
          <p:cNvSpPr>
            <a:spLocks noGrp="1"/>
          </p:cNvSpPr>
          <p:nvPr>
            <p:ph type="sldNum" sz="quarter" idx="12"/>
          </p:nvPr>
        </p:nvSpPr>
        <p:spPr/>
        <p:txBody>
          <a:bodyPr/>
          <a:lstStyle/>
          <a:p>
            <a:fld id="{90B7207E-F477-4F88-864C-35165B5C40F9}" type="slidenum">
              <a:rPr lang="pl-PL" smtClean="0"/>
              <a:pPr/>
              <a:t>20</a:t>
            </a:fld>
            <a:endParaRPr lang="pl-PL"/>
          </a:p>
        </p:txBody>
      </p:sp>
      <p:sp>
        <p:nvSpPr>
          <p:cNvPr id="9" name="Symbol zastępczy stopki 8"/>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Zarządzanie – czym jest?</a:t>
            </a:r>
            <a:endParaRPr lang="pl-PL" dirty="0"/>
          </a:p>
        </p:txBody>
      </p:sp>
      <p:sp>
        <p:nvSpPr>
          <p:cNvPr id="3" name="Symbol zastępczy numeru slajdu 2"/>
          <p:cNvSpPr>
            <a:spLocks noGrp="1"/>
          </p:cNvSpPr>
          <p:nvPr>
            <p:ph type="sldNum" sz="quarter" idx="12"/>
          </p:nvPr>
        </p:nvSpPr>
        <p:spPr/>
        <p:txBody>
          <a:bodyPr/>
          <a:lstStyle/>
          <a:p>
            <a:fld id="{90B7207E-F477-4F88-864C-35165B5C40F9}" type="slidenum">
              <a:rPr lang="pl-PL" smtClean="0"/>
              <a:pPr/>
              <a:t>21</a:t>
            </a:fld>
            <a:endParaRPr lang="pl-PL"/>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Projekt krok po kroku</a:t>
            </a:r>
            <a:endParaRPr lang="pl-PL" dirty="0"/>
          </a:p>
        </p:txBody>
      </p:sp>
      <p:sp>
        <p:nvSpPr>
          <p:cNvPr id="3" name="Symbol zastępczy zawartości 2"/>
          <p:cNvSpPr>
            <a:spLocks noGrp="1"/>
          </p:cNvSpPr>
          <p:nvPr>
            <p:ph idx="1"/>
          </p:nvPr>
        </p:nvSpPr>
        <p:spPr/>
        <p:txBody>
          <a:bodyPr/>
          <a:lstStyle/>
          <a:p>
            <a:r>
              <a:rPr lang="pl-PL" dirty="0" smtClean="0"/>
              <a:t>Zarządzanie – narzędzie lepszej pracy, kierowanie lub zarządzanie dla celu. Wysiłek planowania, organizowania i mobilizowania zasobów. </a:t>
            </a:r>
          </a:p>
          <a:p>
            <a:r>
              <a:rPr lang="pl-PL" b="1" u="sng" dirty="0" smtClean="0">
                <a:ln>
                  <a:solidFill>
                    <a:schemeClr val="accent1"/>
                  </a:solidFill>
                </a:ln>
              </a:rPr>
              <a:t>PROJEKT MA PRZYNIEŚC ZMIANĘ- ZARZĄDZANIE PROJEKTEM MA TO UMOŻLIWAĆ  </a:t>
            </a:r>
            <a:endParaRPr lang="pl-PL" b="1" u="sng" dirty="0">
              <a:ln>
                <a:solidFill>
                  <a:schemeClr val="accent1"/>
                </a:solidFill>
              </a:ln>
            </a:endParaRPr>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22</a:t>
            </a:fld>
            <a:endParaRPr lang="pl-PL"/>
          </a:p>
        </p:txBody>
      </p:sp>
      <p:sp>
        <p:nvSpPr>
          <p:cNvPr id="5" name="Symbol zastępczy stopki 4"/>
          <p:cNvSpPr>
            <a:spLocks noGrp="1"/>
          </p:cNvSpPr>
          <p:nvPr>
            <p:ph type="ftr" sz="quarter" idx="11"/>
          </p:nvPr>
        </p:nvSpPr>
        <p:spPr>
          <a:xfrm>
            <a:off x="3786182" y="6305550"/>
            <a:ext cx="4824418" cy="476250"/>
          </a:xfrm>
        </p:spPr>
        <p:txBody>
          <a:bodyPr/>
          <a:lstStyle/>
          <a:p>
            <a:r>
              <a:rPr lang="pl-PL" dirty="0" smtClean="0">
                <a:solidFill>
                  <a:schemeClr val="accent3">
                    <a:lumMod val="75000"/>
                  </a:schemeClr>
                </a:solidFill>
                <a:effectLst>
                  <a:outerShdw blurRad="38100" dist="38100" dir="2700000" algn="tl">
                    <a:srgbClr val="000000">
                      <a:alpha val="43137"/>
                    </a:srgbClr>
                  </a:outerShdw>
                </a:effectLst>
              </a:rPr>
              <a:t>ZARZĄDZANIE PROJEKTEM   EDYTA ANNA RZĄSA</a:t>
            </a:r>
            <a:endParaRPr lang="pl-PL" dirty="0">
              <a:solidFill>
                <a:schemeClr val="accent3">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Zarządzający ĆWICZENIE 15 MINUT</a:t>
            </a:r>
            <a:endParaRPr lang="pl-PL" dirty="0"/>
          </a:p>
        </p:txBody>
      </p:sp>
      <p:graphicFrame>
        <p:nvGraphicFramePr>
          <p:cNvPr id="6" name="Symbol zastępczy zawartości 5"/>
          <p:cNvGraphicFramePr>
            <a:graphicFrameLocks noGrp="1"/>
          </p:cNvGraphicFramePr>
          <p:nvPr>
            <p:ph idx="1"/>
          </p:nvPr>
        </p:nvGraphicFramePr>
        <p:xfrm>
          <a:off x="1435100" y="1447800"/>
          <a:ext cx="7499350" cy="4838720"/>
        </p:xfrm>
        <a:graphic>
          <a:graphicData uri="http://schemas.openxmlformats.org/drawingml/2006/table">
            <a:tbl>
              <a:tblPr firstRow="1" bandRow="1">
                <a:tableStyleId>{5C22544A-7EE6-4342-B048-85BDC9FD1C3A}</a:tableStyleId>
              </a:tblPr>
              <a:tblGrid>
                <a:gridCol w="3749675"/>
                <a:gridCol w="3749675"/>
              </a:tblGrid>
              <a:tr h="483872">
                <a:tc>
                  <a:txBody>
                    <a:bodyPr/>
                    <a:lstStyle/>
                    <a:p>
                      <a:pPr algn="ctr"/>
                      <a:r>
                        <a:rPr lang="pl-PL" dirty="0" smtClean="0"/>
                        <a:t>ROLA</a:t>
                      </a:r>
                      <a:r>
                        <a:rPr lang="pl-PL" baseline="0" dirty="0" smtClean="0"/>
                        <a:t> </a:t>
                      </a:r>
                      <a:endParaRPr lang="pl-PL" dirty="0"/>
                    </a:p>
                  </a:txBody>
                  <a:tcPr/>
                </a:tc>
                <a:tc>
                  <a:txBody>
                    <a:bodyPr/>
                    <a:lstStyle/>
                    <a:p>
                      <a:pPr algn="ctr"/>
                      <a:r>
                        <a:rPr lang="pl-PL" dirty="0" smtClean="0"/>
                        <a:t>CECHY</a:t>
                      </a:r>
                      <a:endParaRPr lang="pl-PL" dirty="0"/>
                    </a:p>
                  </a:txBody>
                  <a:tcPr/>
                </a:tc>
              </a:tr>
              <a:tr h="483872">
                <a:tc>
                  <a:txBody>
                    <a:bodyPr/>
                    <a:lstStyle/>
                    <a:p>
                      <a:endParaRPr lang="pl-PL" dirty="0"/>
                    </a:p>
                  </a:txBody>
                  <a:tcPr/>
                </a:tc>
                <a:tc>
                  <a:txBody>
                    <a:bodyPr/>
                    <a:lstStyle/>
                    <a:p>
                      <a:endParaRPr lang="pl-PL"/>
                    </a:p>
                  </a:txBody>
                  <a:tcPr/>
                </a:tc>
              </a:tr>
              <a:tr h="483872">
                <a:tc>
                  <a:txBody>
                    <a:bodyPr/>
                    <a:lstStyle/>
                    <a:p>
                      <a:endParaRPr lang="pl-PL"/>
                    </a:p>
                  </a:txBody>
                  <a:tcPr/>
                </a:tc>
                <a:tc>
                  <a:txBody>
                    <a:bodyPr/>
                    <a:lstStyle/>
                    <a:p>
                      <a:endParaRPr lang="pl-PL"/>
                    </a:p>
                  </a:txBody>
                  <a:tcPr/>
                </a:tc>
              </a:tr>
              <a:tr h="483872">
                <a:tc>
                  <a:txBody>
                    <a:bodyPr/>
                    <a:lstStyle/>
                    <a:p>
                      <a:endParaRPr lang="pl-PL"/>
                    </a:p>
                  </a:txBody>
                  <a:tcPr/>
                </a:tc>
                <a:tc>
                  <a:txBody>
                    <a:bodyPr/>
                    <a:lstStyle/>
                    <a:p>
                      <a:endParaRPr lang="pl-PL" dirty="0"/>
                    </a:p>
                  </a:txBody>
                  <a:tcPr/>
                </a:tc>
              </a:tr>
              <a:tr h="483872">
                <a:tc>
                  <a:txBody>
                    <a:bodyPr/>
                    <a:lstStyle/>
                    <a:p>
                      <a:endParaRPr lang="pl-PL"/>
                    </a:p>
                  </a:txBody>
                  <a:tcPr/>
                </a:tc>
                <a:tc>
                  <a:txBody>
                    <a:bodyPr/>
                    <a:lstStyle/>
                    <a:p>
                      <a:endParaRPr lang="pl-PL"/>
                    </a:p>
                  </a:txBody>
                  <a:tcPr/>
                </a:tc>
              </a:tr>
              <a:tr h="483872">
                <a:tc>
                  <a:txBody>
                    <a:bodyPr/>
                    <a:lstStyle/>
                    <a:p>
                      <a:endParaRPr lang="pl-PL" dirty="0"/>
                    </a:p>
                  </a:txBody>
                  <a:tcPr/>
                </a:tc>
                <a:tc>
                  <a:txBody>
                    <a:bodyPr/>
                    <a:lstStyle/>
                    <a:p>
                      <a:endParaRPr lang="pl-PL"/>
                    </a:p>
                  </a:txBody>
                  <a:tcPr/>
                </a:tc>
              </a:tr>
              <a:tr h="483872">
                <a:tc>
                  <a:txBody>
                    <a:bodyPr/>
                    <a:lstStyle/>
                    <a:p>
                      <a:endParaRPr lang="pl-PL"/>
                    </a:p>
                  </a:txBody>
                  <a:tcPr/>
                </a:tc>
                <a:tc>
                  <a:txBody>
                    <a:bodyPr/>
                    <a:lstStyle/>
                    <a:p>
                      <a:endParaRPr lang="pl-PL" dirty="0"/>
                    </a:p>
                  </a:txBody>
                  <a:tcPr/>
                </a:tc>
              </a:tr>
              <a:tr h="483872">
                <a:tc>
                  <a:txBody>
                    <a:bodyPr/>
                    <a:lstStyle/>
                    <a:p>
                      <a:endParaRPr lang="pl-PL"/>
                    </a:p>
                  </a:txBody>
                  <a:tcPr/>
                </a:tc>
                <a:tc>
                  <a:txBody>
                    <a:bodyPr/>
                    <a:lstStyle/>
                    <a:p>
                      <a:endParaRPr lang="pl-PL"/>
                    </a:p>
                  </a:txBody>
                  <a:tcPr/>
                </a:tc>
              </a:tr>
              <a:tr h="483872">
                <a:tc>
                  <a:txBody>
                    <a:bodyPr/>
                    <a:lstStyle/>
                    <a:p>
                      <a:endParaRPr lang="pl-PL"/>
                    </a:p>
                  </a:txBody>
                  <a:tcPr/>
                </a:tc>
                <a:tc>
                  <a:txBody>
                    <a:bodyPr/>
                    <a:lstStyle/>
                    <a:p>
                      <a:endParaRPr lang="pl-PL"/>
                    </a:p>
                  </a:txBody>
                  <a:tcPr/>
                </a:tc>
              </a:tr>
              <a:tr h="483872">
                <a:tc>
                  <a:txBody>
                    <a:bodyPr/>
                    <a:lstStyle/>
                    <a:p>
                      <a:endParaRPr lang="pl-PL"/>
                    </a:p>
                  </a:txBody>
                  <a:tcPr/>
                </a:tc>
                <a:tc>
                  <a:txBody>
                    <a:bodyPr/>
                    <a:lstStyle/>
                    <a:p>
                      <a:endParaRPr lang="pl-PL" dirty="0"/>
                    </a:p>
                  </a:txBody>
                  <a:tcPr/>
                </a:tc>
              </a:tr>
            </a:tbl>
          </a:graphicData>
        </a:graphic>
      </p:graphicFrame>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23</a:t>
            </a:fld>
            <a:endParaRPr lang="pl-PL"/>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Zarządzający</a:t>
            </a: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24</a:t>
            </a:fld>
            <a:endParaRPr lang="pl-PL"/>
          </a:p>
        </p:txBody>
      </p:sp>
      <p:sp>
        <p:nvSpPr>
          <p:cNvPr id="7" name="Symbol zastępczy zawartości 6"/>
          <p:cNvSpPr>
            <a:spLocks noGrp="1"/>
          </p:cNvSpPr>
          <p:nvPr>
            <p:ph idx="1"/>
          </p:nvPr>
        </p:nvSpPr>
        <p:spPr/>
        <p:txBody>
          <a:bodyPr>
            <a:normAutofit/>
          </a:bodyPr>
          <a:lstStyle/>
          <a:p>
            <a:pPr fontAlgn="t">
              <a:buNone/>
            </a:pPr>
            <a:r>
              <a:rPr lang="pl-PL" sz="2800" b="1" dirty="0" smtClean="0"/>
              <a:t>ROLA</a:t>
            </a:r>
          </a:p>
          <a:p>
            <a:pPr fontAlgn="t"/>
            <a:r>
              <a:rPr lang="pl-PL" sz="2800" dirty="0" smtClean="0"/>
              <a:t>ORGANIZATOR</a:t>
            </a:r>
          </a:p>
          <a:p>
            <a:pPr fontAlgn="t"/>
            <a:r>
              <a:rPr lang="pl-PL" sz="2800" dirty="0" smtClean="0"/>
              <a:t>STRATEG</a:t>
            </a:r>
          </a:p>
          <a:p>
            <a:pPr fontAlgn="t"/>
            <a:r>
              <a:rPr lang="pl-PL" sz="2800" dirty="0" smtClean="0"/>
              <a:t>MOTYWATOR</a:t>
            </a:r>
          </a:p>
          <a:p>
            <a:pPr fontAlgn="t"/>
            <a:r>
              <a:rPr lang="pl-PL" sz="2800" dirty="0" smtClean="0"/>
              <a:t>POSZUKIWACZ I ZBIERACZ FUNDUSZY</a:t>
            </a:r>
          </a:p>
          <a:p>
            <a:pPr fontAlgn="t"/>
            <a:r>
              <a:rPr lang="pl-PL" sz="2800" dirty="0" smtClean="0"/>
              <a:t>AKTYWISTA</a:t>
            </a:r>
          </a:p>
          <a:p>
            <a:pPr fontAlgn="t"/>
            <a:r>
              <a:rPr lang="pl-PL" sz="2800" dirty="0" smtClean="0"/>
              <a:t>WIZJONER</a:t>
            </a:r>
          </a:p>
          <a:p>
            <a:pPr fontAlgn="t"/>
            <a:r>
              <a:rPr lang="pl-PL" sz="2800" dirty="0" smtClean="0"/>
              <a:t>SPOŁECZNIK</a:t>
            </a:r>
          </a:p>
          <a:p>
            <a:pPr fontAlgn="t"/>
            <a:r>
              <a:rPr lang="pl-PL" sz="2800" dirty="0" smtClean="0"/>
              <a:t>NAUCZYCIEL I UCZEŃ</a:t>
            </a:r>
          </a:p>
          <a:p>
            <a:endParaRPr lang="pl-PL" sz="28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ox(in)">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ox(in)">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box(in)">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box(in)">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box(in)">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box(in)">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box(in)">
                                      <p:cBhvr>
                                        <p:cTn id="37" dur="500"/>
                                        <p:tgtEl>
                                          <p:spTgt spid="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7">
                                            <p:txEl>
                                              <p:pRg st="8" end="8"/>
                                            </p:txEl>
                                          </p:spTgt>
                                        </p:tgtEl>
                                        <p:attrNameLst>
                                          <p:attrName>style.visibility</p:attrName>
                                        </p:attrNameLst>
                                      </p:cBhvr>
                                      <p:to>
                                        <p:strVal val="visible"/>
                                      </p:to>
                                    </p:set>
                                    <p:animEffect transition="in" filter="box(in)">
                                      <p:cBhvr>
                                        <p:cTn id="42"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638"/>
            <a:ext cx="7498080" cy="511156"/>
          </a:xfrm>
        </p:spPr>
        <p:txBody>
          <a:bodyPr>
            <a:normAutofit fontScale="90000"/>
          </a:bodyPr>
          <a:lstStyle/>
          <a:p>
            <a:r>
              <a:rPr lang="pl-PL" dirty="0" smtClean="0"/>
              <a:t>ZARZĄDZAJĄCY PROJEKTEM</a:t>
            </a:r>
            <a:endParaRPr lang="pl-PL" dirty="0"/>
          </a:p>
        </p:txBody>
      </p:sp>
      <p:graphicFrame>
        <p:nvGraphicFramePr>
          <p:cNvPr id="6" name="Symbol zastępczy zawartości 5"/>
          <p:cNvGraphicFramePr>
            <a:graphicFrameLocks noGrp="1"/>
          </p:cNvGraphicFramePr>
          <p:nvPr>
            <p:ph idx="1"/>
          </p:nvPr>
        </p:nvGraphicFramePr>
        <p:xfrm>
          <a:off x="1357290" y="928670"/>
          <a:ext cx="7499350" cy="5611516"/>
        </p:xfrm>
        <a:graphic>
          <a:graphicData uri="http://schemas.openxmlformats.org/drawingml/2006/table">
            <a:tbl>
              <a:tblPr firstRow="1" bandRow="1">
                <a:tableStyleId>{5C22544A-7EE6-4342-B048-85BDC9FD1C3A}</a:tableStyleId>
              </a:tblPr>
              <a:tblGrid>
                <a:gridCol w="3749675"/>
                <a:gridCol w="3749675"/>
              </a:tblGrid>
              <a:tr h="394433">
                <a:tc>
                  <a:txBody>
                    <a:bodyPr/>
                    <a:lstStyle/>
                    <a:p>
                      <a:pPr algn="ctr"/>
                      <a:r>
                        <a:rPr lang="pl-PL" sz="2000" b="1" dirty="0" smtClean="0"/>
                        <a:t>ROLA</a:t>
                      </a:r>
                      <a:endParaRPr lang="pl-PL" sz="2000" b="1" dirty="0"/>
                    </a:p>
                  </a:txBody>
                  <a:tcPr/>
                </a:tc>
                <a:tc>
                  <a:txBody>
                    <a:bodyPr/>
                    <a:lstStyle/>
                    <a:p>
                      <a:pPr algn="ctr"/>
                      <a:r>
                        <a:rPr lang="pl-PL" sz="1000" b="1" dirty="0" smtClean="0"/>
                        <a:t>CECHY</a:t>
                      </a:r>
                      <a:endParaRPr lang="pl-PL" sz="1000" b="1" dirty="0"/>
                    </a:p>
                  </a:txBody>
                  <a:tcPr/>
                </a:tc>
              </a:tr>
              <a:tr h="554515">
                <a:tc>
                  <a:txBody>
                    <a:bodyPr/>
                    <a:lstStyle/>
                    <a:p>
                      <a:pPr fontAlgn="t"/>
                      <a:r>
                        <a:rPr lang="pl-PL" sz="1000" b="1" dirty="0" smtClean="0"/>
                        <a:t>ORGANIZATOR</a:t>
                      </a:r>
                    </a:p>
                    <a:p>
                      <a:endParaRPr lang="pl-PL" sz="1000" b="1" dirty="0"/>
                    </a:p>
                  </a:txBody>
                  <a:tcPr/>
                </a:tc>
                <a:tc>
                  <a:txBody>
                    <a:bodyPr/>
                    <a:lstStyle/>
                    <a:p>
                      <a:r>
                        <a:rPr lang="pl-PL" sz="1000" b="1" dirty="0" smtClean="0"/>
                        <a:t>Posiada</a:t>
                      </a:r>
                      <a:r>
                        <a:rPr lang="pl-PL" sz="1000" b="1" baseline="0" dirty="0" smtClean="0"/>
                        <a:t> umiejętność planowania  i koordynacji wysiłków, aby zrealizować cele</a:t>
                      </a:r>
                      <a:endParaRPr lang="pl-PL" sz="1000" b="1" dirty="0"/>
                    </a:p>
                  </a:txBody>
                  <a:tcPr/>
                </a:tc>
              </a:tr>
              <a:tr h="554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STRATEG</a:t>
                      </a:r>
                    </a:p>
                    <a:p>
                      <a:endParaRPr lang="pl-PL" sz="1000" b="1" dirty="0"/>
                    </a:p>
                  </a:txBody>
                  <a:tcPr/>
                </a:tc>
                <a:tc>
                  <a:txBody>
                    <a:bodyPr/>
                    <a:lstStyle/>
                    <a:p>
                      <a:r>
                        <a:rPr lang="pl-PL" sz="1000" b="1" dirty="0" smtClean="0"/>
                        <a:t>Umie ustalać i pamięta o długo i krótkoterminowych celach oraz o powodach realizacji projektu</a:t>
                      </a:r>
                      <a:endParaRPr lang="pl-PL" sz="1000" b="1" dirty="0"/>
                    </a:p>
                  </a:txBody>
                  <a:tcPr/>
                </a:tc>
              </a:tr>
              <a:tr h="554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MOTYWATOR</a:t>
                      </a:r>
                    </a:p>
                    <a:p>
                      <a:endParaRPr lang="pl-PL" sz="1000" b="1" dirty="0"/>
                    </a:p>
                  </a:txBody>
                  <a:tcPr/>
                </a:tc>
                <a:tc>
                  <a:txBody>
                    <a:bodyPr/>
                    <a:lstStyle/>
                    <a:p>
                      <a:r>
                        <a:rPr lang="pl-PL" sz="1000" b="1" dirty="0" smtClean="0"/>
                        <a:t>Umie angażować</a:t>
                      </a:r>
                      <a:r>
                        <a:rPr lang="pl-PL" sz="1000" b="1" baseline="0" dirty="0" smtClean="0"/>
                        <a:t> ludzi, zwiększać ich uczestnictwo</a:t>
                      </a:r>
                      <a:endParaRPr lang="pl-PL" sz="1000" b="1" dirty="0"/>
                    </a:p>
                  </a:txBody>
                  <a:tcPr/>
                </a:tc>
              </a:tr>
              <a:tr h="5834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POSZUKIWACZ I ZBIERACZ</a:t>
                      </a:r>
                    </a:p>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FUNDUSZY</a:t>
                      </a:r>
                    </a:p>
                    <a:p>
                      <a:endParaRPr lang="pl-PL" sz="1000" b="1" dirty="0"/>
                    </a:p>
                  </a:txBody>
                  <a:tcPr/>
                </a:tc>
                <a:tc>
                  <a:txBody>
                    <a:bodyPr/>
                    <a:lstStyle/>
                    <a:p>
                      <a:r>
                        <a:rPr lang="pl-PL" sz="1000" b="1" dirty="0" smtClean="0"/>
                        <a:t>Ma </a:t>
                      </a:r>
                      <a:r>
                        <a:rPr lang="pl-PL" sz="1000" b="1" baseline="0" dirty="0" smtClean="0"/>
                        <a:t> wiedzę i pewność siebie  która pozwala mu zwrócić się o fundusze i zarządzać nimi  rzeczowo i kompetentnie</a:t>
                      </a:r>
                      <a:endParaRPr lang="pl-PL" sz="1000" b="1" dirty="0"/>
                    </a:p>
                  </a:txBody>
                  <a:tcPr/>
                </a:tc>
              </a:tr>
              <a:tr h="554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AKTYWISTA</a:t>
                      </a:r>
                    </a:p>
                    <a:p>
                      <a:endParaRPr lang="pl-PL" sz="1000" b="1" dirty="0"/>
                    </a:p>
                  </a:txBody>
                  <a:tcPr/>
                </a:tc>
                <a:tc>
                  <a:txBody>
                    <a:bodyPr/>
                    <a:lstStyle/>
                    <a:p>
                      <a:r>
                        <a:rPr lang="pl-PL" sz="1000" b="1" dirty="0" smtClean="0"/>
                        <a:t>Wychodzi z inicjatywą i przekształca pomysły w sensowne działania z </a:t>
                      </a:r>
                      <a:r>
                        <a:rPr lang="pl-PL" sz="1000" b="1" baseline="0" dirty="0" smtClean="0"/>
                        <a:t> określonymi celami</a:t>
                      </a:r>
                      <a:endParaRPr lang="pl-PL" sz="1000" b="1" dirty="0"/>
                    </a:p>
                  </a:txBody>
                  <a:tcPr/>
                </a:tc>
              </a:tr>
              <a:tr h="554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WIZJONER</a:t>
                      </a:r>
                    </a:p>
                    <a:p>
                      <a:endParaRPr lang="pl-PL" sz="1000" b="1" dirty="0"/>
                    </a:p>
                  </a:txBody>
                  <a:tcPr/>
                </a:tc>
                <a:tc>
                  <a:txBody>
                    <a:bodyPr/>
                    <a:lstStyle/>
                    <a:p>
                      <a:r>
                        <a:rPr lang="pl-PL" sz="1000" b="1" dirty="0" smtClean="0"/>
                        <a:t>Widzi</a:t>
                      </a:r>
                      <a:r>
                        <a:rPr lang="pl-PL" sz="1000" b="1" baseline="0" dirty="0" smtClean="0"/>
                        <a:t> zmianę, umie sobie wyobrazić co się wydarzy dzięki realizacji</a:t>
                      </a:r>
                      <a:endParaRPr lang="pl-PL" sz="1000" b="1" dirty="0"/>
                    </a:p>
                  </a:txBody>
                  <a:tcPr/>
                </a:tc>
              </a:tr>
              <a:tr h="11528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SPOŁECZNIK</a:t>
                      </a:r>
                    </a:p>
                    <a:p>
                      <a:endParaRPr lang="pl-PL" sz="1000" b="1" dirty="0"/>
                    </a:p>
                  </a:txBody>
                  <a:tcPr/>
                </a:tc>
                <a:tc>
                  <a:txBody>
                    <a:bodyPr/>
                    <a:lstStyle/>
                    <a:p>
                      <a:r>
                        <a:rPr lang="pl-PL" sz="1000" b="1" dirty="0" smtClean="0"/>
                        <a:t>Interesuje się sprawami społeczności</a:t>
                      </a:r>
                      <a:r>
                        <a:rPr lang="pl-PL" sz="1000" b="1" baseline="0" dirty="0" smtClean="0"/>
                        <a:t> lub /i organizacji, w której działa</a:t>
                      </a:r>
                    </a:p>
                    <a:p>
                      <a:r>
                        <a:rPr lang="pl-PL" sz="1000" b="1" baseline="0" dirty="0" smtClean="0"/>
                        <a:t>Jest mocno zaangażowany w życie organizacji i /lub społeczności </a:t>
                      </a:r>
                    </a:p>
                    <a:p>
                      <a:r>
                        <a:rPr lang="pl-PL" sz="1000" b="1" baseline="0" dirty="0" smtClean="0"/>
                        <a:t>Potrafi się troszczyć o ludzi zaszczepia w nich motywację i pewność siebie, aby brali udział w kształtowaniu swojej przyszłości i realizowaniu projektów</a:t>
                      </a:r>
                      <a:endParaRPr lang="pl-PL" sz="1000" b="1" dirty="0"/>
                    </a:p>
                  </a:txBody>
                  <a:tcPr/>
                </a:tc>
              </a:tr>
              <a:tr h="6977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000" b="1" dirty="0" smtClean="0"/>
                        <a:t>NAUCZYCIEL I UCZEŃ</a:t>
                      </a:r>
                    </a:p>
                    <a:p>
                      <a:endParaRPr lang="pl-PL" sz="1000" b="1" dirty="0"/>
                    </a:p>
                  </a:txBody>
                  <a:tcPr/>
                </a:tc>
                <a:tc>
                  <a:txBody>
                    <a:bodyPr/>
                    <a:lstStyle/>
                    <a:p>
                      <a:r>
                        <a:rPr lang="pl-PL" sz="1000" b="1" dirty="0" smtClean="0"/>
                        <a:t>Możliwa działanie ludziom, uczy się przez doświadczanie i wdraża to metodę do swej</a:t>
                      </a:r>
                      <a:r>
                        <a:rPr lang="pl-PL" sz="1000" b="1" baseline="0" dirty="0" smtClean="0"/>
                        <a:t> organizacji, projektu, wspólnoty</a:t>
                      </a:r>
                    </a:p>
                    <a:p>
                      <a:r>
                        <a:rPr lang="pl-PL" sz="1000" b="1" baseline="0" dirty="0" smtClean="0"/>
                        <a:t>Umie kontrolować i oceniać proces w odniesieniu do celów, planów. </a:t>
                      </a:r>
                      <a:endParaRPr lang="pl-PL" sz="1000" b="1" dirty="0"/>
                    </a:p>
                  </a:txBody>
                  <a:tcPr/>
                </a:tc>
              </a:tr>
            </a:tbl>
          </a:graphicData>
        </a:graphic>
      </p:graphicFrame>
      <p:sp>
        <p:nvSpPr>
          <p:cNvPr id="4" name="Symbol zastępczy stopki 3"/>
          <p:cNvSpPr>
            <a:spLocks noGrp="1"/>
          </p:cNvSpPr>
          <p:nvPr>
            <p:ph type="ftr" sz="quarter" idx="11"/>
          </p:nvPr>
        </p:nvSpPr>
        <p:spPr>
          <a:xfrm>
            <a:off x="4000496" y="6500834"/>
            <a:ext cx="4610104" cy="280966"/>
          </a:xfrm>
        </p:spPr>
        <p:txBody>
          <a:bodyPr/>
          <a:lstStyle/>
          <a:p>
            <a:r>
              <a:rPr lang="pl-PL" dirty="0" smtClean="0"/>
              <a:t>ZARZĄDZANIE PROJEKTEM   EDYTA ANNA RZĄSA</a:t>
            </a:r>
            <a:endParaRPr lang="pl-PL" dirty="0"/>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25</a:t>
            </a:fld>
            <a:endParaRPr lang="pl-PL"/>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8 powodów sukcesów projektu</a:t>
            </a:r>
            <a:endParaRPr lang="pl-PL" dirty="0"/>
          </a:p>
        </p:txBody>
      </p:sp>
      <p:sp>
        <p:nvSpPr>
          <p:cNvPr id="3" name="Symbol zastępczy zawartości 2"/>
          <p:cNvSpPr>
            <a:spLocks noGrp="1"/>
          </p:cNvSpPr>
          <p:nvPr>
            <p:ph idx="1"/>
          </p:nvPr>
        </p:nvSpPr>
        <p:spPr/>
        <p:txBody>
          <a:bodyPr>
            <a:normAutofit fontScale="70000" lnSpcReduction="20000"/>
          </a:bodyPr>
          <a:lstStyle/>
          <a:p>
            <a:pPr marL="596646" indent="-514350">
              <a:buAutoNum type="arabicPeriod"/>
            </a:pPr>
            <a:r>
              <a:rPr lang="pl-PL" sz="3400" dirty="0" smtClean="0"/>
              <a:t>Struktura organizacyjna jest dopasowana do zespołu</a:t>
            </a:r>
          </a:p>
          <a:p>
            <a:pPr marL="596646" indent="-514350">
              <a:buAutoNum type="arabicPeriod"/>
            </a:pPr>
            <a:r>
              <a:rPr lang="pl-PL" sz="3400" dirty="0" smtClean="0"/>
              <a:t>Zespół bierze udział w planowaniu</a:t>
            </a:r>
          </a:p>
          <a:p>
            <a:pPr marL="596646" indent="-514350">
              <a:buAutoNum type="arabicPeriod"/>
            </a:pPr>
            <a:r>
              <a:rPr lang="pl-PL" sz="3400" dirty="0" smtClean="0"/>
              <a:t>Zespół jest zaangażowany w przygotowanie harmonogramu</a:t>
            </a:r>
          </a:p>
          <a:p>
            <a:pPr marL="596646" indent="-514350">
              <a:buAutoNum type="arabicPeriod"/>
            </a:pPr>
            <a:r>
              <a:rPr lang="pl-PL" sz="3400" dirty="0" smtClean="0"/>
              <a:t>Zespół pracuje wspólnie nad budżetem</a:t>
            </a:r>
          </a:p>
          <a:p>
            <a:pPr marL="596646" indent="-514350">
              <a:buAutoNum type="arabicPeriod"/>
            </a:pPr>
            <a:r>
              <a:rPr lang="pl-PL" sz="3400" dirty="0" smtClean="0"/>
              <a:t>Projekt robi dobry użytek z technik planowania, a plan nie jest celem samym w sobie</a:t>
            </a:r>
          </a:p>
          <a:p>
            <a:pPr marL="596646" indent="-514350">
              <a:buAutoNum type="arabicPeriod"/>
            </a:pPr>
            <a:r>
              <a:rPr lang="pl-PL" sz="3400" dirty="0" smtClean="0"/>
              <a:t>Zespół pracuje zgodnie z zasadami biurokracji i zgodnie z linią polityki i procedurami, a nie wbrew nim</a:t>
            </a:r>
          </a:p>
          <a:p>
            <a:pPr marL="596646" indent="-514350">
              <a:buAutoNum type="arabicPeriod"/>
            </a:pPr>
            <a:r>
              <a:rPr lang="pl-PL" sz="3400" dirty="0" smtClean="0"/>
              <a:t>Zespół wspólnie uzgadnia specyficzne i realne cele projektu</a:t>
            </a:r>
          </a:p>
          <a:p>
            <a:pPr marL="596646" indent="-514350">
              <a:buAutoNum type="arabicPeriod"/>
            </a:pPr>
            <a:r>
              <a:rPr lang="pl-PL" sz="3400" dirty="0" smtClean="0"/>
              <a:t>Docelowy odbiorca zaangażowany jest w projekt od samego początku</a:t>
            </a:r>
          </a:p>
          <a:p>
            <a:pPr marL="596646" indent="-514350">
              <a:buAutoNum type="arabicPeriod"/>
            </a:pP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26</a:t>
            </a:fld>
            <a:endParaRPr lang="pl-PL"/>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8 powodów niepowodzenia projektów</a:t>
            </a:r>
            <a:endParaRPr lang="pl-PL" dirty="0"/>
          </a:p>
        </p:txBody>
      </p:sp>
      <p:sp>
        <p:nvSpPr>
          <p:cNvPr id="3" name="Symbol zastępczy zawartości 2"/>
          <p:cNvSpPr>
            <a:spLocks noGrp="1"/>
          </p:cNvSpPr>
          <p:nvPr>
            <p:ph idx="1"/>
          </p:nvPr>
        </p:nvSpPr>
        <p:spPr/>
        <p:txBody>
          <a:bodyPr>
            <a:normAutofit fontScale="92500" lnSpcReduction="10000"/>
          </a:bodyPr>
          <a:lstStyle/>
          <a:p>
            <a:pPr marL="596646" indent="-514350">
              <a:buAutoNum type="arabicPeriod"/>
            </a:pPr>
            <a:r>
              <a:rPr lang="pl-PL" dirty="0" smtClean="0"/>
              <a:t>Nieodpowiedni zarząd</a:t>
            </a:r>
          </a:p>
          <a:p>
            <a:pPr marL="596646" indent="-514350">
              <a:buAutoNum type="arabicPeriod"/>
            </a:pPr>
            <a:r>
              <a:rPr lang="pl-PL" dirty="0" smtClean="0"/>
              <a:t>Brak udziału zespołu w planowaniu</a:t>
            </a:r>
          </a:p>
          <a:p>
            <a:pPr marL="596646" indent="-514350">
              <a:buAutoNum type="arabicPeriod"/>
            </a:pPr>
            <a:r>
              <a:rPr lang="pl-PL" dirty="0" smtClean="0"/>
              <a:t>Brak udziału zespołu w rozwiązywaniu problemów</a:t>
            </a:r>
          </a:p>
          <a:p>
            <a:pPr marL="596646" indent="-514350">
              <a:buAutoNum type="arabicPeriod"/>
            </a:pPr>
            <a:r>
              <a:rPr lang="pl-PL" dirty="0" smtClean="0"/>
              <a:t>Nieumiejętna komunikacja</a:t>
            </a:r>
          </a:p>
          <a:p>
            <a:pPr marL="596646" indent="-514350">
              <a:buAutoNum type="arabicPeriod"/>
            </a:pPr>
            <a:r>
              <a:rPr lang="pl-PL" dirty="0" smtClean="0"/>
              <a:t>Nieodpowiednie umiejętności techniczne</a:t>
            </a:r>
          </a:p>
          <a:p>
            <a:pPr marL="596646" indent="-514350">
              <a:buAutoNum type="arabicPeriod"/>
            </a:pPr>
            <a:r>
              <a:rPr lang="pl-PL" dirty="0" smtClean="0"/>
              <a:t>Niewystarczające umiejętności administracyjne</a:t>
            </a:r>
          </a:p>
          <a:p>
            <a:pPr marL="596646" indent="-514350">
              <a:buAutoNum type="arabicPeriod"/>
            </a:pPr>
            <a:r>
              <a:rPr lang="pl-PL" dirty="0" smtClean="0"/>
              <a:t>Nierealny harmonogram</a:t>
            </a:r>
          </a:p>
          <a:p>
            <a:pPr marL="596646" indent="-514350">
              <a:buAutoNum type="arabicPeriod"/>
            </a:pPr>
            <a:r>
              <a:rPr lang="pl-PL" dirty="0" smtClean="0"/>
              <a:t>Niejasne cele</a:t>
            </a:r>
          </a:p>
          <a:p>
            <a:pPr marL="596646" indent="-514350">
              <a:buAutoNum type="arabicPeriod"/>
            </a:pP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27</a:t>
            </a:fld>
            <a:endParaRPr lang="pl-PL"/>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pic>
        <p:nvPicPr>
          <p:cNvPr id="6" name="Symbol zastępczy zawartości 5" descr="PRZYCZYNY SKASOWANIA PROJEKTU.png"/>
          <p:cNvPicPr>
            <a:picLocks noGrp="1" noChangeAspect="1"/>
          </p:cNvPicPr>
          <p:nvPr>
            <p:ph idx="1"/>
          </p:nvPr>
        </p:nvPicPr>
        <p:blipFill>
          <a:blip r:embed="rId2"/>
          <a:stretch>
            <a:fillRect/>
          </a:stretch>
        </p:blipFill>
        <p:spPr>
          <a:xfrm>
            <a:off x="1148492" y="1285860"/>
            <a:ext cx="7995508" cy="5286412"/>
          </a:xfrm>
        </p:spPr>
      </p:pic>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28</a:t>
            </a:fld>
            <a:endParaRPr lang="pl-PL"/>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Projekt krok po kroku</a:t>
            </a:r>
            <a:endParaRPr lang="pl-PL" dirty="0"/>
          </a:p>
        </p:txBody>
      </p:sp>
      <p:sp>
        <p:nvSpPr>
          <p:cNvPr id="3" name="Symbol zastępczy stopki 2"/>
          <p:cNvSpPr>
            <a:spLocks noGrp="1"/>
          </p:cNvSpPr>
          <p:nvPr>
            <p:ph type="ftr" sz="quarter" idx="11"/>
          </p:nvPr>
        </p:nvSpPr>
        <p:spPr/>
        <p:txBody>
          <a:bodyPr/>
          <a:lstStyle/>
          <a:p>
            <a:r>
              <a:rPr lang="pl-PL" smtClean="0"/>
              <a:t>ZARZĄDZANIE PROJEKTEM   EDYTA ANNA RZĄSA</a:t>
            </a:r>
            <a:endParaRPr lang="pl-PL"/>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29</a:t>
            </a:fld>
            <a:endParaRPr lang="pl-PL"/>
          </a:p>
        </p:txBody>
      </p:sp>
      <p:pic>
        <p:nvPicPr>
          <p:cNvPr id="7" name="Symbol zastępczy obrazu 6" descr="04_1.jpg"/>
          <p:cNvPicPr>
            <a:picLocks noGrp="1" noChangeAspect="1"/>
          </p:cNvPicPr>
          <p:nvPr>
            <p:ph type="pic" idx="1"/>
          </p:nvPr>
        </p:nvPicPr>
        <p:blipFill>
          <a:blip r:embed="rId2"/>
          <a:srcRect l="8127" r="8127"/>
          <a:stretch>
            <a:fillRect/>
          </a:stretch>
        </p:blipFill>
        <p:spPr/>
      </p:pic>
      <p:sp>
        <p:nvSpPr>
          <p:cNvPr id="6" name="Symbol zastępczy tekstu 5"/>
          <p:cNvSpPr>
            <a:spLocks noGrp="1"/>
          </p:cNvSpPr>
          <p:nvPr>
            <p:ph type="body" sz="half" idx="2"/>
          </p:nvPr>
        </p:nvSpPr>
        <p:spPr/>
        <p:txBody>
          <a:bodyPr/>
          <a:lstStyle/>
          <a:p>
            <a:r>
              <a:rPr lang="pl-PL" dirty="0" smtClean="0"/>
              <a:t>Do celu</a:t>
            </a:r>
            <a:endParaRPr lang="pl-P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Cele szkolenia</a:t>
            </a:r>
            <a:endParaRPr lang="pl-PL" dirty="0"/>
          </a:p>
        </p:txBody>
      </p:sp>
      <p:sp>
        <p:nvSpPr>
          <p:cNvPr id="3" name="Symbol zastępczy zawartości 2"/>
          <p:cNvSpPr>
            <a:spLocks noGrp="1"/>
          </p:cNvSpPr>
          <p:nvPr>
            <p:ph idx="1"/>
          </p:nvPr>
        </p:nvSpPr>
        <p:spPr/>
        <p:txBody>
          <a:bodyPr/>
          <a:lstStyle/>
          <a:p>
            <a:r>
              <a:rPr lang="pl-PL" dirty="0" smtClean="0"/>
              <a:t>Nabycie umiejętności zarządzania projektem</a:t>
            </a:r>
          </a:p>
          <a:p>
            <a:r>
              <a:rPr lang="pl-PL" dirty="0" smtClean="0"/>
              <a:t>Poznanie struktur i elementów rozwoju projektu i zarządzania </a:t>
            </a:r>
            <a:r>
              <a:rPr lang="pl-PL" dirty="0" smtClean="0"/>
              <a:t>nimi</a:t>
            </a:r>
          </a:p>
          <a:p>
            <a:r>
              <a:rPr lang="pl-PL" dirty="0" smtClean="0"/>
              <a:t>Poznanie czynników wpływających na projekt</a:t>
            </a:r>
          </a:p>
          <a:p>
            <a:r>
              <a:rPr lang="pl-PL" dirty="0" smtClean="0"/>
              <a:t> nabycie umiejętności planowania i oceniania zasobów</a:t>
            </a:r>
          </a:p>
          <a:p>
            <a:r>
              <a:rPr lang="pl-PL" dirty="0" smtClean="0"/>
              <a:t>Poznanie wartości ewaluacji dla projektu</a:t>
            </a:r>
          </a:p>
          <a:p>
            <a:endParaRPr lang="pl-PL" dirty="0" smtClean="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3</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Etapy wizualizacji projektu – III etapy</a:t>
            </a:r>
            <a:endParaRPr lang="pl-PL" dirty="0"/>
          </a:p>
        </p:txBody>
      </p:sp>
      <p:sp>
        <p:nvSpPr>
          <p:cNvPr id="3" name="Symbol zastępczy zawartości 2"/>
          <p:cNvSpPr>
            <a:spLocks noGrp="1"/>
          </p:cNvSpPr>
          <p:nvPr>
            <p:ph idx="1"/>
          </p:nvPr>
        </p:nvSpPr>
        <p:spPr/>
        <p:txBody>
          <a:bodyPr>
            <a:normAutofit fontScale="85000" lnSpcReduction="20000"/>
          </a:bodyPr>
          <a:lstStyle/>
          <a:p>
            <a:r>
              <a:rPr lang="pl-PL" sz="3300" b="1" dirty="0" smtClean="0">
                <a:solidFill>
                  <a:schemeClr val="accent3">
                    <a:lumMod val="50000"/>
                  </a:schemeClr>
                </a:solidFill>
              </a:rPr>
              <a:t>I - Definiowanie  </a:t>
            </a:r>
          </a:p>
          <a:p>
            <a:pPr>
              <a:buNone/>
            </a:pPr>
            <a:r>
              <a:rPr lang="pl-PL" dirty="0" smtClean="0"/>
              <a:t>Praca przygotowawcza i planowanie:</a:t>
            </a:r>
          </a:p>
          <a:p>
            <a:pPr>
              <a:buFontTx/>
              <a:buChar char="-"/>
            </a:pPr>
            <a:r>
              <a:rPr lang="pl-PL" dirty="0" smtClean="0"/>
              <a:t>Analiza potrzeb</a:t>
            </a:r>
          </a:p>
          <a:p>
            <a:pPr>
              <a:buFontTx/>
              <a:buChar char="-"/>
            </a:pPr>
            <a:r>
              <a:rPr lang="pl-PL" dirty="0" smtClean="0"/>
              <a:t>Określanie celów i zamierzeń</a:t>
            </a:r>
          </a:p>
          <a:p>
            <a:pPr>
              <a:buFontTx/>
              <a:buChar char="-"/>
            </a:pPr>
            <a:r>
              <a:rPr lang="pl-PL" dirty="0" smtClean="0"/>
              <a:t>Określenie działań</a:t>
            </a:r>
          </a:p>
          <a:p>
            <a:pPr>
              <a:buFontTx/>
              <a:buChar char="-"/>
            </a:pPr>
            <a:r>
              <a:rPr lang="pl-PL" dirty="0" smtClean="0"/>
              <a:t>Potrzeba ewaluacji</a:t>
            </a:r>
          </a:p>
          <a:p>
            <a:pPr>
              <a:buFontTx/>
              <a:buChar char="-"/>
            </a:pPr>
            <a:r>
              <a:rPr lang="pl-PL" dirty="0" smtClean="0"/>
              <a:t>Harmonogram projektu</a:t>
            </a:r>
          </a:p>
          <a:p>
            <a:pPr>
              <a:buFontTx/>
              <a:buChar char="-"/>
            </a:pPr>
            <a:r>
              <a:rPr lang="pl-PL" dirty="0" smtClean="0"/>
              <a:t>Środki</a:t>
            </a:r>
          </a:p>
          <a:p>
            <a:pPr>
              <a:buFontTx/>
              <a:buChar char="-"/>
            </a:pPr>
            <a:r>
              <a:rPr lang="pl-PL" dirty="0" smtClean="0"/>
              <a:t>Ludzie</a:t>
            </a:r>
          </a:p>
          <a:p>
            <a:pPr>
              <a:buFontTx/>
              <a:buChar char="-"/>
            </a:pPr>
            <a:r>
              <a:rPr lang="pl-PL" dirty="0" smtClean="0"/>
              <a:t>Partnerzy</a:t>
            </a:r>
          </a:p>
          <a:p>
            <a:pPr>
              <a:buFontTx/>
              <a:buChar char="-"/>
            </a:pPr>
            <a:r>
              <a:rPr lang="pl-PL" dirty="0" smtClean="0"/>
              <a:t>Sporządzanie szkicu projektu (fiszka) </a:t>
            </a: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30</a:t>
            </a:fld>
            <a:endParaRPr lang="pl-PL"/>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Etap II</a:t>
            </a:r>
            <a:endParaRPr lang="pl-PL" dirty="0"/>
          </a:p>
        </p:txBody>
      </p:sp>
      <p:sp>
        <p:nvSpPr>
          <p:cNvPr id="3" name="Symbol zastępczy zawartości 2"/>
          <p:cNvSpPr>
            <a:spLocks noGrp="1"/>
          </p:cNvSpPr>
          <p:nvPr>
            <p:ph idx="1"/>
          </p:nvPr>
        </p:nvSpPr>
        <p:spPr/>
        <p:txBody>
          <a:bodyPr/>
          <a:lstStyle/>
          <a:p>
            <a:r>
              <a:rPr lang="pl-PL" b="1" dirty="0" smtClean="0">
                <a:solidFill>
                  <a:schemeClr val="accent3">
                    <a:lumMod val="50000"/>
                  </a:schemeClr>
                </a:solidFill>
              </a:rPr>
              <a:t>Implementacja </a:t>
            </a:r>
            <a:r>
              <a:rPr lang="pl-PL" dirty="0" smtClean="0"/>
              <a:t>– działania i wdrażania</a:t>
            </a:r>
          </a:p>
          <a:p>
            <a:pPr>
              <a:buFontTx/>
              <a:buChar char="-"/>
            </a:pPr>
            <a:r>
              <a:rPr lang="pl-PL" dirty="0" smtClean="0"/>
              <a:t>Właściwe działania</a:t>
            </a:r>
          </a:p>
          <a:p>
            <a:pPr>
              <a:buFontTx/>
              <a:buChar char="-"/>
            </a:pPr>
            <a:r>
              <a:rPr lang="pl-PL" dirty="0" smtClean="0"/>
              <a:t>Zarządzanie zasobami: ludzie, pieniądze, czas, technika</a:t>
            </a:r>
          </a:p>
          <a:p>
            <a:pPr>
              <a:buFontTx/>
              <a:buChar char="-"/>
            </a:pPr>
            <a:r>
              <a:rPr lang="pl-PL" dirty="0" smtClean="0"/>
              <a:t>Komunikacja i strategia PR</a:t>
            </a:r>
          </a:p>
          <a:p>
            <a:pPr>
              <a:buFontTx/>
              <a:buChar char="-"/>
            </a:pPr>
            <a:r>
              <a:rPr lang="pl-PL" dirty="0" smtClean="0"/>
              <a:t>Ewaluacja, określanie informacji zwrotnej</a:t>
            </a:r>
          </a:p>
          <a:p>
            <a:pPr>
              <a:buNone/>
            </a:pP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31</a:t>
            </a:fld>
            <a:endParaRPr lang="pl-PL"/>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Etap III		</a:t>
            </a:r>
            <a:endParaRPr lang="pl-PL" dirty="0"/>
          </a:p>
        </p:txBody>
      </p:sp>
      <p:sp>
        <p:nvSpPr>
          <p:cNvPr id="3" name="Symbol zastępczy zawartości 2"/>
          <p:cNvSpPr>
            <a:spLocks noGrp="1"/>
          </p:cNvSpPr>
          <p:nvPr>
            <p:ph idx="1"/>
          </p:nvPr>
        </p:nvSpPr>
        <p:spPr/>
        <p:txBody>
          <a:bodyPr/>
          <a:lstStyle/>
          <a:p>
            <a:r>
              <a:rPr lang="pl-PL" sz="3600" b="1" dirty="0" smtClean="0">
                <a:solidFill>
                  <a:schemeClr val="accent3">
                    <a:lumMod val="50000"/>
                  </a:schemeClr>
                </a:solidFill>
              </a:rPr>
              <a:t>Ewaluacja </a:t>
            </a:r>
            <a:r>
              <a:rPr lang="pl-PL" dirty="0" smtClean="0"/>
              <a:t>– końcowa faza projektu </a:t>
            </a:r>
          </a:p>
          <a:p>
            <a:pPr>
              <a:buFontTx/>
              <a:buChar char="-"/>
            </a:pPr>
            <a:r>
              <a:rPr lang="pl-PL" dirty="0" smtClean="0"/>
              <a:t>Sprawdzanie tego co zostało osiągnięte</a:t>
            </a:r>
          </a:p>
          <a:p>
            <a:pPr>
              <a:buFontTx/>
              <a:buChar char="-"/>
            </a:pPr>
            <a:r>
              <a:rPr lang="pl-PL" dirty="0" smtClean="0"/>
              <a:t>Wpływ na środowisko i organizację</a:t>
            </a:r>
          </a:p>
          <a:p>
            <a:pPr>
              <a:buFontTx/>
              <a:buChar char="-"/>
            </a:pPr>
            <a:r>
              <a:rPr lang="pl-PL" dirty="0" smtClean="0"/>
              <a:t>Rozważanie etapu kontynuacji</a:t>
            </a:r>
          </a:p>
          <a:p>
            <a:pPr>
              <a:buFontTx/>
              <a:buChar char="-"/>
            </a:pPr>
            <a:r>
              <a:rPr lang="pl-PL" dirty="0" smtClean="0"/>
              <a:t>Sporządzanie dokumentacji</a:t>
            </a:r>
          </a:p>
          <a:p>
            <a:pPr>
              <a:buFontTx/>
              <a:buChar char="-"/>
            </a:pPr>
            <a:r>
              <a:rPr lang="pl-PL" dirty="0" smtClean="0"/>
              <a:t>spotkania ex-post</a:t>
            </a:r>
          </a:p>
          <a:p>
            <a:pPr>
              <a:buFontTx/>
              <a:buChar char="-"/>
            </a:pPr>
            <a:r>
              <a:rPr lang="pl-PL" dirty="0" smtClean="0"/>
              <a:t>Raporty finansowe etc</a:t>
            </a:r>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32</a:t>
            </a:fld>
            <a:endParaRPr lang="pl-PL"/>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Pamiętaj!</a:t>
            </a:r>
            <a:endParaRPr lang="pl-PL" dirty="0"/>
          </a:p>
        </p:txBody>
      </p:sp>
      <p:sp>
        <p:nvSpPr>
          <p:cNvPr id="3" name="Symbol zastępczy zawartości 2"/>
          <p:cNvSpPr>
            <a:spLocks noGrp="1"/>
          </p:cNvSpPr>
          <p:nvPr>
            <p:ph idx="1"/>
          </p:nvPr>
        </p:nvSpPr>
        <p:spPr/>
        <p:txBody>
          <a:bodyPr/>
          <a:lstStyle/>
          <a:p>
            <a:pPr>
              <a:buNone/>
            </a:pPr>
            <a:r>
              <a:rPr lang="pl-PL" dirty="0" smtClean="0"/>
              <a:t>Projekt jest realizowany…</a:t>
            </a:r>
          </a:p>
          <a:p>
            <a:r>
              <a:rPr lang="pl-PL" dirty="0" smtClean="0"/>
              <a:t>Dla ludzi</a:t>
            </a:r>
          </a:p>
          <a:p>
            <a:r>
              <a:rPr lang="pl-PL" dirty="0" smtClean="0"/>
              <a:t>Z ludźmi</a:t>
            </a:r>
          </a:p>
          <a:p>
            <a:r>
              <a:rPr lang="pl-PL" dirty="0" smtClean="0"/>
              <a:t>Przez ludzi</a:t>
            </a: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33</a:t>
            </a:fld>
            <a:endParaRPr lang="pl-PL"/>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Analiza potrzeb</a:t>
            </a:r>
            <a:endParaRPr lang="pl-PL" dirty="0"/>
          </a:p>
        </p:txBody>
      </p:sp>
      <p:sp>
        <p:nvSpPr>
          <p:cNvPr id="3" name="Symbol zastępczy zawartości 2"/>
          <p:cNvSpPr>
            <a:spLocks noGrp="1"/>
          </p:cNvSpPr>
          <p:nvPr>
            <p:ph idx="1"/>
          </p:nvPr>
        </p:nvSpPr>
        <p:spPr/>
        <p:txBody>
          <a:bodyPr/>
          <a:lstStyle/>
          <a:p>
            <a:r>
              <a:rPr lang="pl-PL" dirty="0" smtClean="0"/>
              <a:t>Dlaczego projekt jest niezbędny?</a:t>
            </a:r>
          </a:p>
          <a:p>
            <a:r>
              <a:rPr lang="pl-PL" dirty="0" smtClean="0"/>
              <a:t>Dlaczego jest istotny</a:t>
            </a:r>
          </a:p>
          <a:p>
            <a:r>
              <a:rPr lang="pl-PL" dirty="0" smtClean="0"/>
              <a:t>Dlaczego każdy ma być nim zainteresowany?</a:t>
            </a:r>
          </a:p>
          <a:p>
            <a:endParaRPr lang="pl-PL" dirty="0" smtClean="0"/>
          </a:p>
          <a:p>
            <a:r>
              <a:rPr lang="pl-PL" dirty="0" smtClean="0"/>
              <a:t>Projekt ma odzwierciedlać potrzeby warunki i specyfikę grupy docelowej do której jest skierowany. </a:t>
            </a: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34</a:t>
            </a:fld>
            <a:endParaRPr lang="pl-PL"/>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Analiza potrzeb</a:t>
            </a:r>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smtClean="0"/>
              <a:t>Nie ma problemu = nie ma projektu</a:t>
            </a:r>
          </a:p>
          <a:p>
            <a:r>
              <a:rPr lang="pl-PL" dirty="0" smtClean="0"/>
              <a:t>Nie ma potrzeby = nie ma projektu</a:t>
            </a:r>
          </a:p>
          <a:p>
            <a:pPr>
              <a:buNone/>
            </a:pPr>
            <a:endParaRPr lang="pl-PL" dirty="0" smtClean="0"/>
          </a:p>
          <a:p>
            <a:pPr>
              <a:buNone/>
            </a:pPr>
            <a:r>
              <a:rPr lang="pl-PL" b="1" dirty="0" smtClean="0"/>
              <a:t>Analiza wymaga sprawdzenia:</a:t>
            </a:r>
          </a:p>
          <a:p>
            <a:pPr>
              <a:buNone/>
            </a:pPr>
            <a:r>
              <a:rPr lang="pl-PL" dirty="0" smtClean="0"/>
              <a:t>Co jest potrzebne lub oczekiwane?</a:t>
            </a:r>
          </a:p>
          <a:p>
            <a:pPr>
              <a:buNone/>
            </a:pPr>
            <a:r>
              <a:rPr lang="pl-PL" dirty="0" smtClean="0"/>
              <a:t>Czego oczekują ludzie </a:t>
            </a:r>
          </a:p>
          <a:p>
            <a:pPr>
              <a:buNone/>
            </a:pPr>
            <a:r>
              <a:rPr lang="pl-PL" dirty="0" smtClean="0"/>
              <a:t>Czy pomysł różni się od tego co zostało do tej pory zrobione</a:t>
            </a:r>
          </a:p>
          <a:p>
            <a:pPr>
              <a:buNone/>
            </a:pPr>
            <a:r>
              <a:rPr lang="pl-PL" dirty="0" smtClean="0"/>
              <a:t>Jakie zmiany będą wprowadzone dzięki projektowi?</a:t>
            </a:r>
          </a:p>
          <a:p>
            <a:pPr>
              <a:buNone/>
            </a:pP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35</a:t>
            </a:fld>
            <a:endParaRPr lang="pl-PL"/>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Cele projektu</a:t>
            </a:r>
            <a:endParaRPr lang="pl-PL" dirty="0"/>
          </a:p>
        </p:txBody>
      </p:sp>
      <p:sp>
        <p:nvSpPr>
          <p:cNvPr id="3" name="Symbol zastępczy zawartości 2"/>
          <p:cNvSpPr>
            <a:spLocks noGrp="1"/>
          </p:cNvSpPr>
          <p:nvPr>
            <p:ph idx="1"/>
          </p:nvPr>
        </p:nvSpPr>
        <p:spPr/>
        <p:txBody>
          <a:bodyPr>
            <a:normAutofit fontScale="62500" lnSpcReduction="20000"/>
          </a:bodyPr>
          <a:lstStyle/>
          <a:p>
            <a:r>
              <a:rPr lang="pl-PL" dirty="0" smtClean="0"/>
              <a:t>Wynikają z potrzeb</a:t>
            </a:r>
          </a:p>
          <a:p>
            <a:r>
              <a:rPr lang="pl-PL" dirty="0" smtClean="0"/>
              <a:t>Odzwierciedlają problemy są ich przeciwnością</a:t>
            </a:r>
          </a:p>
          <a:p>
            <a:pPr>
              <a:buNone/>
            </a:pPr>
            <a:endParaRPr lang="pl-PL" dirty="0" smtClean="0"/>
          </a:p>
          <a:p>
            <a:pPr>
              <a:buNone/>
            </a:pPr>
            <a:r>
              <a:rPr lang="pl-PL" dirty="0" smtClean="0"/>
              <a:t>Dobrze sformułowany cel odpowiada na pytanie </a:t>
            </a:r>
            <a:r>
              <a:rPr lang="pl-PL" b="1" dirty="0" smtClean="0"/>
              <a:t>co?, Gdzie?, Kiedy?, Dla kogo? </a:t>
            </a:r>
            <a:r>
              <a:rPr lang="pl-PL" dirty="0" smtClean="0"/>
              <a:t>zostanie zmienione dzięki realizacji projektu</a:t>
            </a:r>
            <a:r>
              <a:rPr lang="pl-PL" sz="2400" dirty="0" smtClean="0"/>
              <a:t>.</a:t>
            </a:r>
          </a:p>
          <a:p>
            <a:pPr>
              <a:buNone/>
            </a:pPr>
            <a:r>
              <a:rPr lang="pl-PL" sz="2400" dirty="0" smtClean="0"/>
              <a:t>  </a:t>
            </a:r>
          </a:p>
          <a:p>
            <a:pPr>
              <a:buNone/>
            </a:pPr>
            <a:r>
              <a:rPr lang="pl-PL" b="1" dirty="0" smtClean="0"/>
              <a:t>Cel projektu powinien spełniać kryteria smart:</a:t>
            </a:r>
          </a:p>
          <a:p>
            <a:pPr>
              <a:buNone/>
            </a:pPr>
            <a:r>
              <a:rPr lang="pl-PL" sz="2400" b="1" dirty="0" smtClean="0"/>
              <a:t> </a:t>
            </a:r>
            <a:r>
              <a:rPr lang="pl-PL" b="1" dirty="0" smtClean="0"/>
              <a:t>S – </a:t>
            </a:r>
            <a:r>
              <a:rPr lang="pl-PL" dirty="0" smtClean="0"/>
              <a:t>SPECIFIC NUMBERS – </a:t>
            </a:r>
            <a:r>
              <a:rPr lang="pl-PL" b="1" dirty="0" smtClean="0"/>
              <a:t>KONKRETNY, OKREŚLONY </a:t>
            </a:r>
            <a:r>
              <a:rPr lang="pl-PL" dirty="0" smtClean="0"/>
              <a:t>LICZBOWO (ŚCIŚLE OKREŚLONA ILOŚĆ ODBIORCÓW ),</a:t>
            </a:r>
          </a:p>
          <a:p>
            <a:pPr>
              <a:buNone/>
            </a:pPr>
            <a:r>
              <a:rPr lang="pl-PL" b="1" dirty="0" smtClean="0"/>
              <a:t> M – </a:t>
            </a:r>
            <a:r>
              <a:rPr lang="pl-PL" dirty="0" smtClean="0"/>
              <a:t>MEASURABLE – </a:t>
            </a:r>
            <a:r>
              <a:rPr lang="pl-PL" b="1" dirty="0" smtClean="0"/>
              <a:t>MIERZALNY, WYMIERNY</a:t>
            </a:r>
            <a:r>
              <a:rPr lang="pl-PL" dirty="0" smtClean="0"/>
              <a:t> (OKREŚLONY SŁOWAMI – KLUCZAMI: ZMNIEJSZENIE, ZWIĘKSZENIE... ),</a:t>
            </a:r>
          </a:p>
          <a:p>
            <a:pPr>
              <a:buNone/>
            </a:pPr>
            <a:r>
              <a:rPr lang="pl-PL" b="1" dirty="0" smtClean="0"/>
              <a:t> </a:t>
            </a:r>
            <a:r>
              <a:rPr lang="en-US" b="1" dirty="0" smtClean="0"/>
              <a:t>A – </a:t>
            </a:r>
            <a:r>
              <a:rPr lang="en-US" dirty="0" smtClean="0"/>
              <a:t>AREA SPECIFIC – </a:t>
            </a:r>
            <a:r>
              <a:rPr lang="en-US" b="1" dirty="0" smtClean="0"/>
              <a:t>OKREŚLONY TEREN,</a:t>
            </a:r>
            <a:endParaRPr lang="pl-PL" b="1" dirty="0" smtClean="0"/>
          </a:p>
          <a:p>
            <a:pPr>
              <a:buNone/>
            </a:pPr>
            <a:r>
              <a:rPr lang="en-US" b="1" dirty="0" smtClean="0"/>
              <a:t> </a:t>
            </a:r>
            <a:r>
              <a:rPr lang="pl-PL" b="1" dirty="0" smtClean="0"/>
              <a:t>R </a:t>
            </a:r>
            <a:r>
              <a:rPr lang="pl-PL" dirty="0" smtClean="0"/>
              <a:t>– REALISTIC – </a:t>
            </a:r>
            <a:r>
              <a:rPr lang="pl-PL" b="1" dirty="0" smtClean="0"/>
              <a:t>REALNOŚĆ,</a:t>
            </a:r>
          </a:p>
          <a:p>
            <a:pPr>
              <a:buNone/>
            </a:pPr>
            <a:r>
              <a:rPr lang="pl-PL" dirty="0" smtClean="0"/>
              <a:t> </a:t>
            </a:r>
            <a:r>
              <a:rPr lang="pl-PL" b="1" dirty="0" smtClean="0"/>
              <a:t>T </a:t>
            </a:r>
            <a:r>
              <a:rPr lang="pl-PL" dirty="0" smtClean="0"/>
              <a:t>– TIME BOUND – </a:t>
            </a:r>
            <a:r>
              <a:rPr lang="pl-PL" b="1" dirty="0" smtClean="0"/>
              <a:t>OKREŚLONY W CZASIE, UJĘTY W RAMY CZASOWE.</a:t>
            </a:r>
          </a:p>
          <a:p>
            <a:endParaRPr lang="pl-PL" dirty="0" smtClean="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36</a:t>
            </a:fld>
            <a:endParaRPr lang="pl-PL"/>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Zarządzanie zasobami </a:t>
            </a:r>
            <a:endParaRPr lang="pl-PL" dirty="0"/>
          </a:p>
        </p:txBody>
      </p:sp>
      <p:sp>
        <p:nvSpPr>
          <p:cNvPr id="3" name="Symbol zastępczy stopki 2"/>
          <p:cNvSpPr>
            <a:spLocks noGrp="1"/>
          </p:cNvSpPr>
          <p:nvPr>
            <p:ph type="ftr" sz="quarter" idx="11"/>
          </p:nvPr>
        </p:nvSpPr>
        <p:spPr/>
        <p:txBody>
          <a:bodyPr/>
          <a:lstStyle/>
          <a:p>
            <a:r>
              <a:rPr lang="pl-PL" smtClean="0"/>
              <a:t>ZARZĄDZANIE PROJEKTEM   EDYTA ANNA RZĄSA</a:t>
            </a:r>
            <a:endParaRPr lang="pl-PL"/>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37</a:t>
            </a:fld>
            <a:endParaRPr lang="pl-PL"/>
          </a:p>
        </p:txBody>
      </p:sp>
      <p:pic>
        <p:nvPicPr>
          <p:cNvPr id="7" name="Symbol zastępczy obrazu 6" descr="budzet1.jpg"/>
          <p:cNvPicPr>
            <a:picLocks noGrp="1" noChangeAspect="1"/>
          </p:cNvPicPr>
          <p:nvPr>
            <p:ph type="pic" idx="1"/>
          </p:nvPr>
        </p:nvPicPr>
        <p:blipFill>
          <a:blip r:embed="rId2"/>
          <a:srcRect l="2846" r="2846"/>
          <a:stretch>
            <a:fillRect/>
          </a:stretch>
        </p:blipFill>
        <p:spPr/>
      </p:pic>
      <p:sp>
        <p:nvSpPr>
          <p:cNvPr id="6" name="Symbol zastępczy tekstu 5"/>
          <p:cNvSpPr>
            <a:spLocks noGrp="1"/>
          </p:cNvSpPr>
          <p:nvPr>
            <p:ph type="body" sz="half" idx="2"/>
          </p:nvPr>
        </p:nvSpPr>
        <p:spPr/>
        <p:txBody>
          <a:bodyPr/>
          <a:lstStyle/>
          <a:p>
            <a:r>
              <a:rPr lang="pl-PL" dirty="0" smtClean="0"/>
              <a:t>„Żaden projekt nie został nigdy zrealizowany w czasie, na podstawie budżetu i z udziałem ludzi, tak jak to zostało ustalone na początku. Twój projekt nie będzie pierwszy.”</a:t>
            </a:r>
            <a:endParaRPr lang="pl-PL"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Ile czego mam? By móc tym zarządzać….</a:t>
            </a:r>
            <a:endParaRPr lang="pl-PL" dirty="0"/>
          </a:p>
        </p:txBody>
      </p:sp>
      <p:sp>
        <p:nvSpPr>
          <p:cNvPr id="3" name="Symbol zastępczy zawartości 2"/>
          <p:cNvSpPr>
            <a:spLocks noGrp="1"/>
          </p:cNvSpPr>
          <p:nvPr>
            <p:ph idx="1"/>
          </p:nvPr>
        </p:nvSpPr>
        <p:spPr/>
        <p:txBody>
          <a:bodyPr>
            <a:normAutofit fontScale="77500" lnSpcReduction="20000"/>
          </a:bodyPr>
          <a:lstStyle/>
          <a:p>
            <a:r>
              <a:rPr lang="pl-PL" b="1" dirty="0" smtClean="0"/>
              <a:t>LUDZIE </a:t>
            </a:r>
            <a:r>
              <a:rPr lang="pl-PL" dirty="0" smtClean="0"/>
              <a:t>– (kadra, partnerzy, współpracownicy, wolontariusze)  kwalifikacje , umiejętności, doświadczenie</a:t>
            </a:r>
          </a:p>
          <a:p>
            <a:r>
              <a:rPr lang="pl-PL" b="1" dirty="0" smtClean="0"/>
              <a:t>PIENIĄDZE</a:t>
            </a:r>
            <a:r>
              <a:rPr lang="pl-PL" dirty="0" smtClean="0"/>
              <a:t> – środki finansowe własne, lub pozyskane (ile)? </a:t>
            </a:r>
          </a:p>
          <a:p>
            <a:r>
              <a:rPr lang="pl-PL" b="1" dirty="0" smtClean="0"/>
              <a:t>Wyposażenie </a:t>
            </a:r>
            <a:r>
              <a:rPr lang="pl-PL" dirty="0" smtClean="0"/>
              <a:t>- czyli budynki, sale i sprzęt. </a:t>
            </a:r>
          </a:p>
          <a:p>
            <a:r>
              <a:rPr lang="pl-PL" b="1" dirty="0" smtClean="0"/>
              <a:t>Partnerzy </a:t>
            </a:r>
            <a:r>
              <a:rPr lang="pl-PL" dirty="0" smtClean="0"/>
              <a:t>- zarówno instytucjonalni (firmy, media, fundacje itp.) jak i konkretne osoby, na których pomoc lub współpracę możemy liczyć. </a:t>
            </a:r>
          </a:p>
          <a:p>
            <a:r>
              <a:rPr lang="pl-PL" b="1" dirty="0" smtClean="0"/>
              <a:t>Doświadczenie (osiągnięcia sukcesy) </a:t>
            </a:r>
            <a:r>
              <a:rPr lang="pl-PL" dirty="0" smtClean="0"/>
              <a:t>– warto spisać nasze doświadczenie w realizacji projektów, temat, czego dotyczył, jakie miał dofinansowanie, jakie były rezultaty, kto nam dał dotację. </a:t>
            </a:r>
          </a:p>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38</a:t>
            </a:fld>
            <a:endParaRPr lang="pl-PL"/>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Ocena zasobów</a:t>
            </a:r>
            <a:endParaRPr lang="pl-PL" dirty="0"/>
          </a:p>
        </p:txBody>
      </p:sp>
      <p:graphicFrame>
        <p:nvGraphicFramePr>
          <p:cNvPr id="6" name="Symbol zastępczy zawartości 5"/>
          <p:cNvGraphicFramePr>
            <a:graphicFrameLocks noGrp="1"/>
          </p:cNvGraphicFramePr>
          <p:nvPr>
            <p:ph idx="1"/>
          </p:nvPr>
        </p:nvGraphicFramePr>
        <p:xfrm>
          <a:off x="1357290" y="1071546"/>
          <a:ext cx="7499349" cy="5471160"/>
        </p:xfrm>
        <a:graphic>
          <a:graphicData uri="http://schemas.openxmlformats.org/drawingml/2006/table">
            <a:tbl>
              <a:tblPr firstRow="1" bandRow="1">
                <a:tableStyleId>{5C22544A-7EE6-4342-B048-85BDC9FD1C3A}</a:tableStyleId>
              </a:tblPr>
              <a:tblGrid>
                <a:gridCol w="1922454"/>
                <a:gridCol w="3077112"/>
                <a:gridCol w="2499783"/>
              </a:tblGrid>
              <a:tr h="175590">
                <a:tc>
                  <a:txBody>
                    <a:bodyPr/>
                    <a:lstStyle/>
                    <a:p>
                      <a:pPr algn="ctr">
                        <a:spcBef>
                          <a:spcPts val="300"/>
                        </a:spcBef>
                        <a:spcAft>
                          <a:spcPts val="300"/>
                        </a:spcAft>
                      </a:pPr>
                      <a:r>
                        <a:rPr lang="pl-PL" sz="2000" b="1" dirty="0">
                          <a:latin typeface="Times New Roman"/>
                          <a:ea typeface="Times New Roman"/>
                        </a:rPr>
                        <a:t>Obszar</a:t>
                      </a:r>
                    </a:p>
                  </a:txBody>
                  <a:tcPr marL="68580" marR="68580" marT="0" marB="0">
                    <a:solidFill>
                      <a:schemeClr val="bg2">
                        <a:lumMod val="50000"/>
                      </a:schemeClr>
                    </a:solidFill>
                  </a:tcPr>
                </a:tc>
                <a:tc>
                  <a:txBody>
                    <a:bodyPr/>
                    <a:lstStyle/>
                    <a:p>
                      <a:pPr algn="ctr">
                        <a:spcBef>
                          <a:spcPts val="300"/>
                        </a:spcBef>
                        <a:spcAft>
                          <a:spcPts val="300"/>
                        </a:spcAft>
                      </a:pPr>
                      <a:r>
                        <a:rPr lang="pl-PL" sz="2000" b="1" dirty="0">
                          <a:latin typeface="Times New Roman"/>
                          <a:ea typeface="Times New Roman"/>
                        </a:rPr>
                        <a:t>Mocne strony </a:t>
                      </a:r>
                    </a:p>
                  </a:txBody>
                  <a:tcPr marL="68580" marR="68580" marT="0" marB="0">
                    <a:solidFill>
                      <a:schemeClr val="bg2">
                        <a:lumMod val="50000"/>
                      </a:schemeClr>
                    </a:solidFill>
                  </a:tcPr>
                </a:tc>
                <a:tc>
                  <a:txBody>
                    <a:bodyPr/>
                    <a:lstStyle/>
                    <a:p>
                      <a:pPr algn="ctr">
                        <a:spcBef>
                          <a:spcPts val="300"/>
                        </a:spcBef>
                        <a:spcAft>
                          <a:spcPts val="300"/>
                        </a:spcAft>
                      </a:pPr>
                      <a:r>
                        <a:rPr lang="pl-PL" sz="2000" b="1" dirty="0">
                          <a:latin typeface="Times New Roman"/>
                          <a:ea typeface="Times New Roman"/>
                        </a:rPr>
                        <a:t>Słabe strony </a:t>
                      </a:r>
                    </a:p>
                  </a:txBody>
                  <a:tcPr marL="68580" marR="68580" marT="0" marB="0">
                    <a:solidFill>
                      <a:schemeClr val="bg2">
                        <a:lumMod val="50000"/>
                      </a:schemeClr>
                    </a:solidFill>
                  </a:tcPr>
                </a:tc>
              </a:tr>
              <a:tr h="370840">
                <a:tc>
                  <a:txBody>
                    <a:bodyPr/>
                    <a:lstStyle/>
                    <a:p>
                      <a:pPr algn="just">
                        <a:spcBef>
                          <a:spcPts val="300"/>
                        </a:spcBef>
                        <a:spcAft>
                          <a:spcPts val="300"/>
                        </a:spcAft>
                      </a:pPr>
                      <a:r>
                        <a:rPr lang="pl-PL" sz="2400" b="1" dirty="0">
                          <a:latin typeface="Times New Roman"/>
                          <a:ea typeface="Times New Roman"/>
                        </a:rPr>
                        <a:t>Ludzie </a:t>
                      </a:r>
                      <a:endParaRPr lang="pl-PL" sz="2400" dirty="0">
                        <a:latin typeface="Times New Roman"/>
                        <a:ea typeface="Times New Roman"/>
                      </a:endParaRPr>
                    </a:p>
                  </a:txBody>
                  <a:tcPr marL="68580" marR="68580" marT="0" marB="0">
                    <a:solidFill>
                      <a:schemeClr val="bg2">
                        <a:lumMod val="75000"/>
                      </a:schemeClr>
                    </a:solidFill>
                  </a:tcPr>
                </a:tc>
                <a:tc>
                  <a:txBody>
                    <a:bodyPr/>
                    <a:lstStyle/>
                    <a:p>
                      <a:pPr algn="l">
                        <a:spcBef>
                          <a:spcPts val="300"/>
                        </a:spcBef>
                        <a:spcAft>
                          <a:spcPts val="300"/>
                        </a:spcAft>
                      </a:pPr>
                      <a:r>
                        <a:rPr lang="pl-PL" sz="1200" dirty="0">
                          <a:latin typeface="Arial Narrow"/>
                          <a:ea typeface="Times New Roman"/>
                        </a:rPr>
                        <a:t>Wpiszmy tutaj osoby, z którymi stale pracujemy: </a:t>
                      </a:r>
                      <a:r>
                        <a:rPr lang="pl-PL" sz="1200" dirty="0" smtClean="0">
                          <a:latin typeface="Arial Narrow"/>
                          <a:ea typeface="Times New Roman"/>
                        </a:rPr>
                        <a:t>NP. KADRA, WSPÓŁPRACOWNICY, WOLONARIUSZE. </a:t>
                      </a:r>
                      <a:r>
                        <a:rPr lang="pl-PL" sz="1200" dirty="0">
                          <a:latin typeface="Arial Narrow"/>
                          <a:ea typeface="Times New Roman"/>
                        </a:rPr>
                        <a:t>Wpiszmy te osoby imiennie, a przy każdym nazwisku umieśćmy informację o formalnych kwalifikacjach, o kompetencjach i umiejętnościach sprawdzonych w dotychczasowej współpracy. Pamiętajmy także o punkcie opisującym zespół jako całość: jakie są jego silne strony? Integracja? Wzajemne zaufanie? Komplementarność? </a:t>
                      </a:r>
                      <a:endParaRPr lang="pl-PL" sz="1200" dirty="0">
                        <a:latin typeface="Times New Roman"/>
                        <a:ea typeface="Times New Roman"/>
                      </a:endParaRPr>
                    </a:p>
                  </a:txBody>
                  <a:tcPr marL="68580" marR="68580" marT="0" marB="0">
                    <a:solidFill>
                      <a:schemeClr val="bg2">
                        <a:lumMod val="75000"/>
                      </a:schemeClr>
                    </a:solidFill>
                  </a:tcPr>
                </a:tc>
                <a:tc>
                  <a:txBody>
                    <a:bodyPr/>
                    <a:lstStyle/>
                    <a:p>
                      <a:pPr algn="just">
                        <a:spcBef>
                          <a:spcPts val="300"/>
                        </a:spcBef>
                        <a:spcAft>
                          <a:spcPts val="300"/>
                        </a:spcAft>
                      </a:pPr>
                      <a:r>
                        <a:rPr lang="pl-PL" sz="1400" dirty="0">
                          <a:latin typeface="Arial Narrow"/>
                          <a:ea typeface="Times New Roman"/>
                        </a:rPr>
                        <a:t>Tu wpiszmy kogo - jakich kompetencji i umiejętności nam w zespole brakuje. Wpiszmy także jakich ważnych cech nie ma zespół. </a:t>
                      </a:r>
                      <a:endParaRPr lang="pl-PL" sz="1400" dirty="0">
                        <a:latin typeface="Times New Roman"/>
                        <a:ea typeface="Times New Roman"/>
                      </a:endParaRPr>
                    </a:p>
                  </a:txBody>
                  <a:tcPr marL="68580" marR="68580" marT="0" marB="0">
                    <a:solidFill>
                      <a:schemeClr val="bg2">
                        <a:lumMod val="75000"/>
                      </a:schemeClr>
                    </a:solidFill>
                  </a:tcPr>
                </a:tc>
              </a:tr>
              <a:tr h="370840">
                <a:tc>
                  <a:txBody>
                    <a:bodyPr/>
                    <a:lstStyle/>
                    <a:p>
                      <a:pPr algn="just">
                        <a:spcBef>
                          <a:spcPts val="300"/>
                        </a:spcBef>
                        <a:spcAft>
                          <a:spcPts val="300"/>
                        </a:spcAft>
                      </a:pPr>
                      <a:r>
                        <a:rPr lang="pl-PL" sz="2400" b="1" dirty="0">
                          <a:latin typeface="Times New Roman"/>
                          <a:ea typeface="Times New Roman"/>
                        </a:rPr>
                        <a:t>Pieniądze </a:t>
                      </a:r>
                      <a:endParaRPr lang="pl-PL" sz="2400" dirty="0">
                        <a:latin typeface="Times New Roman"/>
                        <a:ea typeface="Times New Roman"/>
                      </a:endParaRPr>
                    </a:p>
                  </a:txBody>
                  <a:tcPr marL="68580" marR="68580" marT="0" marB="0">
                    <a:solidFill>
                      <a:schemeClr val="bg2">
                        <a:lumMod val="75000"/>
                      </a:schemeClr>
                    </a:solidFill>
                  </a:tcPr>
                </a:tc>
                <a:tc>
                  <a:txBody>
                    <a:bodyPr/>
                    <a:lstStyle/>
                    <a:p>
                      <a:pPr algn="l">
                        <a:spcBef>
                          <a:spcPts val="300"/>
                        </a:spcBef>
                        <a:spcAft>
                          <a:spcPts val="300"/>
                        </a:spcAft>
                      </a:pPr>
                      <a:r>
                        <a:rPr lang="pl-PL" sz="1200" dirty="0" smtClean="0">
                          <a:latin typeface="Arial Narrow"/>
                          <a:ea typeface="Times New Roman"/>
                        </a:rPr>
                        <a:t>środki</a:t>
                      </a:r>
                      <a:r>
                        <a:rPr lang="pl-PL" sz="1200" baseline="0" dirty="0" smtClean="0">
                          <a:latin typeface="Arial Narrow"/>
                          <a:ea typeface="Times New Roman"/>
                        </a:rPr>
                        <a:t> jakimi dysponujemy ilość? Skąd je mamy?</a:t>
                      </a:r>
                      <a:endParaRPr lang="pl-PL" sz="1200" dirty="0">
                        <a:latin typeface="Times New Roman"/>
                        <a:ea typeface="Times New Roman"/>
                      </a:endParaRPr>
                    </a:p>
                  </a:txBody>
                  <a:tcPr marL="68580" marR="68580" marT="0" marB="0">
                    <a:solidFill>
                      <a:schemeClr val="bg2">
                        <a:lumMod val="75000"/>
                      </a:schemeClr>
                    </a:solidFill>
                  </a:tcPr>
                </a:tc>
                <a:tc>
                  <a:txBody>
                    <a:bodyPr/>
                    <a:lstStyle/>
                    <a:p>
                      <a:pPr algn="just">
                        <a:spcBef>
                          <a:spcPts val="300"/>
                        </a:spcBef>
                        <a:spcAft>
                          <a:spcPts val="300"/>
                        </a:spcAft>
                      </a:pPr>
                      <a:r>
                        <a:rPr lang="pl-PL" sz="1400" dirty="0" smtClean="0">
                          <a:latin typeface="Arial Narrow"/>
                          <a:ea typeface="Times New Roman"/>
                        </a:rPr>
                        <a:t>Ile nam</a:t>
                      </a:r>
                      <a:r>
                        <a:rPr lang="pl-PL" sz="1400" baseline="0" dirty="0" smtClean="0">
                          <a:latin typeface="Arial Narrow"/>
                          <a:ea typeface="Times New Roman"/>
                        </a:rPr>
                        <a:t> brakuje- kwoty</a:t>
                      </a:r>
                    </a:p>
                    <a:p>
                      <a:pPr algn="just">
                        <a:spcBef>
                          <a:spcPts val="300"/>
                        </a:spcBef>
                        <a:spcAft>
                          <a:spcPts val="300"/>
                        </a:spcAft>
                      </a:pPr>
                      <a:r>
                        <a:rPr lang="pl-PL" sz="1400" baseline="0" dirty="0" smtClean="0">
                          <a:latin typeface="Arial Narrow"/>
                          <a:ea typeface="Times New Roman"/>
                        </a:rPr>
                        <a:t>Opis czynników zakłócających napływ środków</a:t>
                      </a:r>
                      <a:r>
                        <a:rPr lang="pl-PL" sz="1400" dirty="0" smtClean="0">
                          <a:latin typeface="Arial Narrow"/>
                          <a:ea typeface="Times New Roman"/>
                        </a:rPr>
                        <a:t>. </a:t>
                      </a:r>
                      <a:endParaRPr lang="pl-PL" sz="1400" dirty="0">
                        <a:latin typeface="Times New Roman"/>
                        <a:ea typeface="Times New Roman"/>
                      </a:endParaRPr>
                    </a:p>
                  </a:txBody>
                  <a:tcPr marL="68580" marR="68580" marT="0" marB="0">
                    <a:solidFill>
                      <a:schemeClr val="bg2">
                        <a:lumMod val="75000"/>
                      </a:schemeClr>
                    </a:solidFill>
                  </a:tcPr>
                </a:tc>
              </a:tr>
              <a:tr h="370840">
                <a:tc>
                  <a:txBody>
                    <a:bodyPr/>
                    <a:lstStyle/>
                    <a:p>
                      <a:pPr algn="just">
                        <a:spcBef>
                          <a:spcPts val="300"/>
                        </a:spcBef>
                        <a:spcAft>
                          <a:spcPts val="300"/>
                        </a:spcAft>
                      </a:pPr>
                      <a:r>
                        <a:rPr lang="pl-PL" sz="2400" b="1" dirty="0">
                          <a:latin typeface="Times New Roman"/>
                          <a:ea typeface="Times New Roman"/>
                        </a:rPr>
                        <a:t>Wyposażenie</a:t>
                      </a:r>
                      <a:endParaRPr lang="pl-PL" sz="2400" dirty="0">
                        <a:latin typeface="Times New Roman"/>
                        <a:ea typeface="Times New Roman"/>
                      </a:endParaRPr>
                    </a:p>
                  </a:txBody>
                  <a:tcPr marL="68580" marR="68580" marT="0" marB="0">
                    <a:solidFill>
                      <a:schemeClr val="bg2">
                        <a:lumMod val="75000"/>
                      </a:schemeClr>
                    </a:solidFill>
                  </a:tcPr>
                </a:tc>
                <a:tc>
                  <a:txBody>
                    <a:bodyPr/>
                    <a:lstStyle/>
                    <a:p>
                      <a:pPr algn="just">
                        <a:spcBef>
                          <a:spcPts val="300"/>
                        </a:spcBef>
                        <a:spcAft>
                          <a:spcPts val="300"/>
                        </a:spcAft>
                      </a:pPr>
                      <a:r>
                        <a:rPr lang="pl-PL" sz="1200" dirty="0">
                          <a:latin typeface="Arial Narrow"/>
                          <a:ea typeface="Times New Roman"/>
                        </a:rPr>
                        <a:t>Tu wpisujmy nasze budynki, sale, </a:t>
                      </a:r>
                      <a:r>
                        <a:rPr lang="pl-PL" sz="1200" dirty="0" smtClean="0">
                          <a:latin typeface="Arial Narrow"/>
                          <a:ea typeface="Times New Roman"/>
                        </a:rPr>
                        <a:t>wyposażenie,</a:t>
                      </a:r>
                      <a:r>
                        <a:rPr lang="pl-PL" sz="1200" baseline="0" dirty="0" smtClean="0">
                          <a:latin typeface="Arial Narrow"/>
                          <a:ea typeface="Times New Roman"/>
                        </a:rPr>
                        <a:t> sprzęt</a:t>
                      </a:r>
                    </a:p>
                    <a:p>
                      <a:pPr algn="just">
                        <a:spcBef>
                          <a:spcPts val="300"/>
                        </a:spcBef>
                        <a:spcAft>
                          <a:spcPts val="300"/>
                        </a:spcAft>
                      </a:pPr>
                      <a:r>
                        <a:rPr lang="pl-PL" sz="1200" baseline="0" dirty="0" smtClean="0">
                          <a:latin typeface="Arial Narrow"/>
                          <a:ea typeface="Times New Roman"/>
                        </a:rPr>
                        <a:t>Ilość, metry itp. </a:t>
                      </a:r>
                      <a:endParaRPr lang="pl-PL" sz="1200" dirty="0">
                        <a:latin typeface="Times New Roman"/>
                        <a:ea typeface="Times New Roman"/>
                      </a:endParaRPr>
                    </a:p>
                  </a:txBody>
                  <a:tcPr marL="68580" marR="68580" marT="0" marB="0">
                    <a:solidFill>
                      <a:schemeClr val="bg2">
                        <a:lumMod val="75000"/>
                      </a:schemeClr>
                    </a:solidFill>
                  </a:tcPr>
                </a:tc>
                <a:tc>
                  <a:txBody>
                    <a:bodyPr/>
                    <a:lstStyle/>
                    <a:p>
                      <a:pPr algn="just">
                        <a:spcBef>
                          <a:spcPts val="300"/>
                        </a:spcBef>
                        <a:spcAft>
                          <a:spcPts val="300"/>
                        </a:spcAft>
                      </a:pPr>
                      <a:r>
                        <a:rPr lang="pl-PL" sz="1400" dirty="0">
                          <a:latin typeface="Arial Narrow"/>
                          <a:ea typeface="Times New Roman"/>
                        </a:rPr>
                        <a:t>Tu to, czego nam brakuje - zatem to, co trzeba wyremontować, bo się sypie. Tu także zapiszemy sprzęt, który co prawda mamy, ale nie używamy, bo np. nikt nie umie dobrze go użyć. Albo wyposażenie kuchni, która jest, ale nie ma pomysłu na rentowne utrzymanie. </a:t>
                      </a:r>
                      <a:endParaRPr lang="pl-PL" sz="1400" dirty="0">
                        <a:latin typeface="Times New Roman"/>
                        <a:ea typeface="Times New Roman"/>
                      </a:endParaRPr>
                    </a:p>
                  </a:txBody>
                  <a:tcPr marL="68580" marR="68580" marT="0" marB="0">
                    <a:solidFill>
                      <a:schemeClr val="bg2">
                        <a:lumMod val="75000"/>
                      </a:schemeClr>
                    </a:solidFill>
                  </a:tcPr>
                </a:tc>
              </a:tr>
              <a:tr h="370840">
                <a:tc>
                  <a:txBody>
                    <a:bodyPr/>
                    <a:lstStyle/>
                    <a:p>
                      <a:pPr algn="just">
                        <a:spcBef>
                          <a:spcPts val="300"/>
                        </a:spcBef>
                        <a:spcAft>
                          <a:spcPts val="300"/>
                        </a:spcAft>
                      </a:pPr>
                      <a:r>
                        <a:rPr lang="pl-PL" sz="2400" b="1" dirty="0">
                          <a:latin typeface="Times New Roman"/>
                          <a:ea typeface="Times New Roman"/>
                        </a:rPr>
                        <a:t>Partnerzy </a:t>
                      </a:r>
                      <a:endParaRPr lang="pl-PL" sz="2400" dirty="0">
                        <a:latin typeface="Times New Roman"/>
                        <a:ea typeface="Times New Roman"/>
                      </a:endParaRPr>
                    </a:p>
                  </a:txBody>
                  <a:tcPr marL="68580" marR="68580" marT="0" marB="0">
                    <a:solidFill>
                      <a:schemeClr val="bg2">
                        <a:lumMod val="75000"/>
                      </a:schemeClr>
                    </a:solidFill>
                  </a:tcPr>
                </a:tc>
                <a:tc>
                  <a:txBody>
                    <a:bodyPr/>
                    <a:lstStyle/>
                    <a:p>
                      <a:pPr algn="just">
                        <a:spcBef>
                          <a:spcPts val="300"/>
                        </a:spcBef>
                        <a:spcAft>
                          <a:spcPts val="300"/>
                        </a:spcAft>
                      </a:pPr>
                      <a:r>
                        <a:rPr lang="pl-PL" sz="1200" dirty="0">
                          <a:latin typeface="Arial Narrow"/>
                          <a:ea typeface="Times New Roman"/>
                        </a:rPr>
                        <a:t>Tu wpiszmy </a:t>
                      </a:r>
                      <a:r>
                        <a:rPr lang="pl-PL" sz="1200" dirty="0" smtClean="0">
                          <a:latin typeface="Arial Narrow"/>
                          <a:ea typeface="Times New Roman"/>
                        </a:rPr>
                        <a:t> </a:t>
                      </a:r>
                      <a:r>
                        <a:rPr lang="pl-PL" sz="1200" dirty="0">
                          <a:latin typeface="Arial Narrow"/>
                          <a:ea typeface="Times New Roman"/>
                        </a:rPr>
                        <a:t>organizacje i instytucje, z którymi mamy w jakiś sposób nawiązaną współpracę</a:t>
                      </a:r>
                      <a:r>
                        <a:rPr lang="pl-PL" sz="1200" dirty="0" smtClean="0">
                          <a:latin typeface="Arial Narrow"/>
                          <a:ea typeface="Times New Roman"/>
                        </a:rPr>
                        <a:t>..</a:t>
                      </a:r>
                      <a:r>
                        <a:rPr lang="pl-PL" sz="1200" baseline="0" dirty="0" smtClean="0">
                          <a:latin typeface="Arial Narrow"/>
                          <a:ea typeface="Times New Roman"/>
                        </a:rPr>
                        <a:t> Możemy podzielić ich na sektor y publiczny, gospodarczy społeczny i dopisać jaką działalnością się zajmują y to pozwoli się rozeznać kto może być naszym sponsorem </a:t>
                      </a:r>
                      <a:endParaRPr lang="pl-PL" sz="1200" dirty="0">
                        <a:latin typeface="Times New Roman"/>
                        <a:ea typeface="Times New Roman"/>
                      </a:endParaRPr>
                    </a:p>
                  </a:txBody>
                  <a:tcPr marL="68580" marR="68580" marT="0" marB="0">
                    <a:solidFill>
                      <a:schemeClr val="bg2">
                        <a:lumMod val="75000"/>
                      </a:schemeClr>
                    </a:solidFill>
                  </a:tcPr>
                </a:tc>
                <a:tc>
                  <a:txBody>
                    <a:bodyPr/>
                    <a:lstStyle/>
                    <a:p>
                      <a:pPr algn="just">
                        <a:spcBef>
                          <a:spcPts val="300"/>
                        </a:spcBef>
                        <a:spcAft>
                          <a:spcPts val="300"/>
                        </a:spcAft>
                      </a:pPr>
                      <a:r>
                        <a:rPr lang="pl-PL" sz="1400" dirty="0">
                          <a:latin typeface="Arial Narrow"/>
                          <a:ea typeface="Times New Roman"/>
                        </a:rPr>
                        <a:t>...a tu wszystkie braki w tym zakresie. Może brak nam systematycznych kontaktów z prasą albo organizacjami młodzieży? </a:t>
                      </a:r>
                      <a:endParaRPr lang="pl-PL" sz="1400" dirty="0">
                        <a:latin typeface="Times New Roman"/>
                        <a:ea typeface="Times New Roman"/>
                      </a:endParaRPr>
                    </a:p>
                  </a:txBody>
                  <a:tcPr marL="68580" marR="68580" marT="0" marB="0">
                    <a:solidFill>
                      <a:schemeClr val="bg2">
                        <a:lumMod val="75000"/>
                      </a:schemeClr>
                    </a:solidFill>
                  </a:tcPr>
                </a:tc>
              </a:tr>
            </a:tbl>
          </a:graphicData>
        </a:graphic>
      </p:graphicFrame>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39</a:t>
            </a:fld>
            <a:endParaRPr lang="pl-P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Zapozanie</a:t>
            </a:r>
            <a:r>
              <a:rPr lang="pl-PL" dirty="0" smtClean="0"/>
              <a:t> </a:t>
            </a:r>
            <a:endParaRPr lang="pl-PL" dirty="0"/>
          </a:p>
        </p:txBody>
      </p:sp>
      <p:sp>
        <p:nvSpPr>
          <p:cNvPr id="3" name="Symbol zastępczy zawartości 2"/>
          <p:cNvSpPr>
            <a:spLocks noGrp="1"/>
          </p:cNvSpPr>
          <p:nvPr>
            <p:ph idx="1"/>
          </p:nvPr>
        </p:nvSpPr>
        <p:spPr/>
        <p:txBody>
          <a:bodyPr/>
          <a:lstStyle/>
          <a:p>
            <a:r>
              <a:rPr lang="pl-PL" dirty="0" smtClean="0"/>
              <a:t>Imię</a:t>
            </a:r>
          </a:p>
          <a:p>
            <a:r>
              <a:rPr lang="pl-PL" dirty="0" smtClean="0"/>
              <a:t>Skąd i kim jestem? (instytucja/stanowisko)</a:t>
            </a:r>
          </a:p>
          <a:p>
            <a:r>
              <a:rPr lang="pl-PL" dirty="0" smtClean="0"/>
              <a:t>Jakie mam doświadczenie w zarządzaniu projektami?</a:t>
            </a:r>
          </a:p>
          <a:p>
            <a:r>
              <a:rPr lang="pl-PL" dirty="0" smtClean="0"/>
              <a:t>Jakie mam oczekiwania od uczestnictwa w tym szkoleniu?</a:t>
            </a:r>
          </a:p>
          <a:p>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4</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CZAS TEŻ JEST ZASOBEM</a:t>
            </a:r>
            <a:endParaRPr lang="pl-PL" dirty="0"/>
          </a:p>
        </p:txBody>
      </p:sp>
      <p:sp>
        <p:nvSpPr>
          <p:cNvPr id="3" name="Symbol zastępczy tekstu 2"/>
          <p:cNvSpPr>
            <a:spLocks noGrp="1"/>
          </p:cNvSpPr>
          <p:nvPr>
            <p:ph type="body" idx="1"/>
          </p:nvPr>
        </p:nvSpPr>
        <p:spPr/>
        <p:txBody>
          <a:bodyPr/>
          <a:lstStyle/>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40</a:t>
            </a:fld>
            <a:endParaRPr lang="pl-PL"/>
          </a:p>
        </p:txBody>
      </p:sp>
      <p:pic>
        <p:nvPicPr>
          <p:cNvPr id="6" name="Obraz 5" descr="budzik.jpg"/>
          <p:cNvPicPr>
            <a:picLocks noChangeAspect="1"/>
          </p:cNvPicPr>
          <p:nvPr/>
        </p:nvPicPr>
        <p:blipFill>
          <a:blip r:embed="rId2"/>
          <a:stretch>
            <a:fillRect/>
          </a:stretch>
        </p:blipFill>
        <p:spPr>
          <a:xfrm>
            <a:off x="6572264" y="2857496"/>
            <a:ext cx="1614485" cy="2326639"/>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Zarządzanie czasem</a:t>
            </a:r>
            <a:endParaRPr lang="pl-PL" dirty="0"/>
          </a:p>
        </p:txBody>
      </p:sp>
      <p:sp>
        <p:nvSpPr>
          <p:cNvPr id="3" name="Symbol zastępczy zawartości 2"/>
          <p:cNvSpPr>
            <a:spLocks noGrp="1"/>
          </p:cNvSpPr>
          <p:nvPr>
            <p:ph idx="1"/>
          </p:nvPr>
        </p:nvSpPr>
        <p:spPr/>
        <p:txBody>
          <a:bodyPr/>
          <a:lstStyle/>
          <a:p>
            <a:r>
              <a:rPr lang="pl-PL" dirty="0" smtClean="0"/>
              <a:t>Czas nie może być:</a:t>
            </a:r>
          </a:p>
          <a:p>
            <a:pPr>
              <a:buFontTx/>
              <a:buChar char="-"/>
            </a:pPr>
            <a:r>
              <a:rPr lang="pl-PL" dirty="0" smtClean="0"/>
              <a:t>Zaoszczędzony</a:t>
            </a:r>
          </a:p>
          <a:p>
            <a:pPr>
              <a:buFontTx/>
              <a:buChar char="-"/>
            </a:pPr>
            <a:r>
              <a:rPr lang="pl-PL" dirty="0" smtClean="0"/>
              <a:t>Wymieniony</a:t>
            </a:r>
          </a:p>
          <a:p>
            <a:pPr>
              <a:buFontTx/>
              <a:buChar char="-"/>
            </a:pPr>
            <a:r>
              <a:rPr lang="pl-PL" dirty="0" smtClean="0"/>
              <a:t>Kupiony</a:t>
            </a:r>
          </a:p>
          <a:p>
            <a:pPr>
              <a:buFontTx/>
              <a:buChar char="-"/>
            </a:pPr>
            <a:r>
              <a:rPr lang="pl-PL" dirty="0" smtClean="0"/>
              <a:t>Sprzedany</a:t>
            </a:r>
          </a:p>
          <a:p>
            <a:pPr>
              <a:buNone/>
            </a:pPr>
            <a:r>
              <a:rPr lang="pl-PL" dirty="0" smtClean="0"/>
              <a:t>Czas może być tylko wykorzystany</a:t>
            </a:r>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41</a:t>
            </a:fld>
            <a:endParaRPr lang="pl-PL"/>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Efektywne kontrolowanie czasu</a:t>
            </a:r>
            <a:endParaRPr lang="pl-PL" dirty="0"/>
          </a:p>
        </p:txBody>
      </p:sp>
      <p:sp>
        <p:nvSpPr>
          <p:cNvPr id="3" name="Symbol zastępczy zawartości 2"/>
          <p:cNvSpPr>
            <a:spLocks noGrp="1"/>
          </p:cNvSpPr>
          <p:nvPr>
            <p:ph idx="1"/>
          </p:nvPr>
        </p:nvSpPr>
        <p:spPr/>
        <p:txBody>
          <a:bodyPr>
            <a:normAutofit fontScale="77500" lnSpcReduction="20000"/>
          </a:bodyPr>
          <a:lstStyle/>
          <a:p>
            <a:r>
              <a:rPr lang="pl-PL" dirty="0" smtClean="0"/>
              <a:t>Działać niż reagować</a:t>
            </a:r>
          </a:p>
          <a:p>
            <a:r>
              <a:rPr lang="pl-PL" b="1" dirty="0" smtClean="0"/>
              <a:t>„5 srok za ogon i nic”</a:t>
            </a:r>
          </a:p>
          <a:p>
            <a:pPr>
              <a:buNone/>
            </a:pPr>
            <a:r>
              <a:rPr lang="pl-PL" dirty="0" smtClean="0"/>
              <a:t>Unikać działania w kilku kierunkach jednocześnie i nieróbstwa</a:t>
            </a:r>
          </a:p>
          <a:p>
            <a:r>
              <a:rPr lang="pl-PL" dirty="0" smtClean="0"/>
              <a:t>Planować działania</a:t>
            </a:r>
          </a:p>
          <a:p>
            <a:r>
              <a:rPr lang="pl-PL" dirty="0" smtClean="0"/>
              <a:t>Urozmaicać działania za pomocą planu </a:t>
            </a:r>
          </a:p>
          <a:p>
            <a:r>
              <a:rPr lang="pl-PL" dirty="0" smtClean="0"/>
              <a:t>Znaleźć równowagę między pracą, a przyjemnością</a:t>
            </a:r>
          </a:p>
          <a:p>
            <a:r>
              <a:rPr lang="pl-PL" dirty="0" smtClean="0"/>
              <a:t>Znaleźć równowagę miedzy sprawami zawodowymi, osobistymi i rodzinnymi</a:t>
            </a:r>
          </a:p>
          <a:p>
            <a:r>
              <a:rPr lang="pl-PL" dirty="0" smtClean="0"/>
              <a:t>Zaplanować czas na czytanie, marzenie, zabawę, śmiech, myślenie, życie towarzyskie, chwile samotności</a:t>
            </a:r>
          </a:p>
          <a:p>
            <a:r>
              <a:rPr lang="pl-PL" dirty="0" smtClean="0"/>
              <a:t>Naucz się mówić NIE</a:t>
            </a:r>
          </a:p>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42</a:t>
            </a:fld>
            <a:endParaRPr lang="pl-PL"/>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Hierarchia priorytetów</a:t>
            </a:r>
            <a:endParaRPr lang="pl-PL" dirty="0"/>
          </a:p>
        </p:txBody>
      </p:sp>
      <p:sp>
        <p:nvSpPr>
          <p:cNvPr id="3" name="Symbol zastępczy zawartości 2"/>
          <p:cNvSpPr>
            <a:spLocks noGrp="1"/>
          </p:cNvSpPr>
          <p:nvPr>
            <p:ph idx="1"/>
          </p:nvPr>
        </p:nvSpPr>
        <p:spPr/>
        <p:txBody>
          <a:bodyPr/>
          <a:lstStyle/>
          <a:p>
            <a:pPr>
              <a:buNone/>
            </a:pPr>
            <a:r>
              <a:rPr lang="pl-PL" dirty="0" smtClean="0"/>
              <a:t>USTALANIE  WIĄŻE SIĘ Z RÓWNOWAGĄ;</a:t>
            </a:r>
          </a:p>
          <a:p>
            <a:pPr>
              <a:buFontTx/>
              <a:buChar char="-"/>
            </a:pPr>
            <a:r>
              <a:rPr lang="pl-PL" dirty="0" smtClean="0"/>
              <a:t>Tego co pilne z tym co ważne</a:t>
            </a:r>
          </a:p>
          <a:p>
            <a:pPr>
              <a:buFontTx/>
              <a:buChar char="-"/>
            </a:pPr>
            <a:r>
              <a:rPr lang="pl-PL" dirty="0" smtClean="0"/>
              <a:t>Wszystkich spraw, które powinny być załatwione</a:t>
            </a:r>
          </a:p>
          <a:p>
            <a:pPr>
              <a:buFontTx/>
              <a:buChar char="-"/>
            </a:pPr>
            <a:r>
              <a:rPr lang="pl-PL" dirty="0" smtClean="0"/>
              <a:t>Ilość czasu potrzebnego na przeprowadzenie i zakończenie zadania</a:t>
            </a:r>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43</a:t>
            </a:fld>
            <a:endParaRPr lang="pl-PL"/>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Kwestie ważności, pilności i znaczenia</a:t>
            </a:r>
            <a:endParaRPr lang="pl-PL" dirty="0"/>
          </a:p>
        </p:txBody>
      </p:sp>
      <p:graphicFrame>
        <p:nvGraphicFramePr>
          <p:cNvPr id="6" name="Symbol zastępczy zawartości 5"/>
          <p:cNvGraphicFramePr>
            <a:graphicFrameLocks noGrp="1"/>
          </p:cNvGraphicFramePr>
          <p:nvPr>
            <p:ph idx="1"/>
          </p:nvPr>
        </p:nvGraphicFramePr>
        <p:xfrm>
          <a:off x="1785918" y="2143116"/>
          <a:ext cx="6858048" cy="4071966"/>
        </p:xfrm>
        <a:graphic>
          <a:graphicData uri="http://schemas.openxmlformats.org/drawingml/2006/table">
            <a:tbl>
              <a:tblPr firstRow="1" bandRow="1">
                <a:tableStyleId>{5C22544A-7EE6-4342-B048-85BDC9FD1C3A}</a:tableStyleId>
              </a:tblPr>
              <a:tblGrid>
                <a:gridCol w="3393305"/>
                <a:gridCol w="3464743"/>
              </a:tblGrid>
              <a:tr h="549195">
                <a:tc>
                  <a:txBody>
                    <a:bodyPr/>
                    <a:lstStyle/>
                    <a:p>
                      <a:r>
                        <a:rPr lang="pl-PL" dirty="0" smtClean="0"/>
                        <a:t>Pilne</a:t>
                      </a:r>
                      <a:r>
                        <a:rPr lang="pl-PL" baseline="0" dirty="0" smtClean="0"/>
                        <a:t>  mniej ważne</a:t>
                      </a:r>
                      <a:endParaRPr lang="pl-PL" dirty="0"/>
                    </a:p>
                  </a:txBody>
                  <a:tcPr>
                    <a:gradFill>
                      <a:gsLst>
                        <a:gs pos="0">
                          <a:srgbClr val="D6B19C"/>
                        </a:gs>
                        <a:gs pos="30000">
                          <a:srgbClr val="D49E6C"/>
                        </a:gs>
                        <a:gs pos="70000">
                          <a:srgbClr val="A65528"/>
                        </a:gs>
                        <a:gs pos="100000">
                          <a:srgbClr val="663012"/>
                        </a:gs>
                      </a:gsLst>
                      <a:lin ang="5400000" scaled="0"/>
                    </a:gradFill>
                  </a:tcPr>
                </a:tc>
                <a:tc>
                  <a:txBody>
                    <a:bodyPr/>
                    <a:lstStyle/>
                    <a:p>
                      <a:r>
                        <a:rPr lang="pl-PL" dirty="0" smtClean="0"/>
                        <a:t>Pilne</a:t>
                      </a:r>
                      <a:r>
                        <a:rPr lang="pl-PL" baseline="0" dirty="0" smtClean="0"/>
                        <a:t>  bardzo ważne</a:t>
                      </a:r>
                      <a:endParaRPr lang="pl-PL" dirty="0"/>
                    </a:p>
                  </a:txBody>
                  <a:tcPr>
                    <a:gradFill>
                      <a:gsLst>
                        <a:gs pos="0">
                          <a:srgbClr val="D6B19C"/>
                        </a:gs>
                        <a:gs pos="30000">
                          <a:srgbClr val="D49E6C"/>
                        </a:gs>
                        <a:gs pos="70000">
                          <a:srgbClr val="A65528"/>
                        </a:gs>
                        <a:gs pos="100000">
                          <a:srgbClr val="663012"/>
                        </a:gs>
                      </a:gsLst>
                      <a:lin ang="5400000" scaled="0"/>
                    </a:gradFill>
                  </a:tcPr>
                </a:tc>
              </a:tr>
              <a:tr h="1527064">
                <a:tc>
                  <a:txBody>
                    <a:bodyPr/>
                    <a:lstStyle/>
                    <a:p>
                      <a:r>
                        <a:rPr lang="pl-PL" dirty="0" smtClean="0"/>
                        <a:t>Działaj sam jeśli dysponujesz czasem jeśli nie deleguj zadania</a:t>
                      </a:r>
                      <a:endParaRPr lang="pl-PL" dirty="0"/>
                    </a:p>
                  </a:txBody>
                  <a:tcPr>
                    <a:gradFill>
                      <a:gsLst>
                        <a:gs pos="0">
                          <a:srgbClr val="FFEFD1"/>
                        </a:gs>
                        <a:gs pos="64999">
                          <a:srgbClr val="F0EBD5"/>
                        </a:gs>
                        <a:gs pos="100000">
                          <a:srgbClr val="D1C39F"/>
                        </a:gs>
                      </a:gsLst>
                      <a:lin ang="5400000" scaled="0"/>
                    </a:gradFill>
                  </a:tcPr>
                </a:tc>
                <a:tc>
                  <a:txBody>
                    <a:bodyPr/>
                    <a:lstStyle/>
                    <a:p>
                      <a:r>
                        <a:rPr lang="pl-PL" dirty="0" smtClean="0"/>
                        <a:t>Tylko ty to możesz załatwić</a:t>
                      </a:r>
                      <a:endParaRPr lang="pl-PL" dirty="0"/>
                    </a:p>
                  </a:txBody>
                  <a:tcPr>
                    <a:gradFill>
                      <a:gsLst>
                        <a:gs pos="0">
                          <a:srgbClr val="FFEFD1"/>
                        </a:gs>
                        <a:gs pos="64999">
                          <a:srgbClr val="F0EBD5"/>
                        </a:gs>
                        <a:gs pos="100000">
                          <a:srgbClr val="D1C39F"/>
                        </a:gs>
                      </a:gsLst>
                      <a:lin ang="5400000" scaled="0"/>
                    </a:gradFill>
                  </a:tcPr>
                </a:tc>
              </a:tr>
              <a:tr h="468643">
                <a:tc>
                  <a:txBody>
                    <a:bodyPr/>
                    <a:lstStyle/>
                    <a:p>
                      <a:r>
                        <a:rPr lang="pl-PL" b="1" dirty="0" smtClean="0">
                          <a:solidFill>
                            <a:schemeClr val="bg1"/>
                          </a:solidFill>
                        </a:rPr>
                        <a:t>Nie pilne mniej ważne </a:t>
                      </a:r>
                      <a:endParaRPr lang="pl-PL" b="1" dirty="0">
                        <a:solidFill>
                          <a:schemeClr val="bg1"/>
                        </a:solidFill>
                      </a:endParaRPr>
                    </a:p>
                  </a:txBody>
                  <a:tcPr>
                    <a:gradFill>
                      <a:gsLst>
                        <a:gs pos="0">
                          <a:srgbClr val="FFEFD1"/>
                        </a:gs>
                        <a:gs pos="64999">
                          <a:srgbClr val="F0EBD5"/>
                        </a:gs>
                        <a:gs pos="100000">
                          <a:srgbClr val="D1C39F"/>
                        </a:gs>
                      </a:gsLst>
                      <a:lin ang="5400000" scaled="0"/>
                    </a:gradFill>
                  </a:tcPr>
                </a:tc>
                <a:tc>
                  <a:txBody>
                    <a:bodyPr/>
                    <a:lstStyle/>
                    <a:p>
                      <a:r>
                        <a:rPr lang="pl-PL" b="1" dirty="0" smtClean="0">
                          <a:solidFill>
                            <a:schemeClr val="bg1"/>
                          </a:solidFill>
                        </a:rPr>
                        <a:t>Nie  pilne</a:t>
                      </a:r>
                      <a:r>
                        <a:rPr lang="pl-PL" b="1" baseline="0" dirty="0" smtClean="0">
                          <a:solidFill>
                            <a:schemeClr val="bg1"/>
                          </a:solidFill>
                        </a:rPr>
                        <a:t> bardzo ważne</a:t>
                      </a:r>
                      <a:endParaRPr lang="pl-PL" b="1" dirty="0">
                        <a:solidFill>
                          <a:schemeClr val="bg1"/>
                        </a:solidFill>
                      </a:endParaRPr>
                    </a:p>
                  </a:txBody>
                  <a:tcPr>
                    <a:gradFill>
                      <a:gsLst>
                        <a:gs pos="0">
                          <a:srgbClr val="FFEFD1"/>
                        </a:gs>
                        <a:gs pos="64999">
                          <a:srgbClr val="F0EBD5"/>
                        </a:gs>
                        <a:gs pos="100000">
                          <a:srgbClr val="D1C39F"/>
                        </a:gs>
                      </a:gsLst>
                      <a:lin ang="5400000" scaled="0"/>
                    </a:gradFill>
                  </a:tcPr>
                </a:tc>
              </a:tr>
              <a:tr h="1527064">
                <a:tc>
                  <a:txBody>
                    <a:bodyPr/>
                    <a:lstStyle/>
                    <a:p>
                      <a:r>
                        <a:rPr lang="pl-PL" dirty="0" smtClean="0"/>
                        <a:t>Można przesunąć,</a:t>
                      </a:r>
                      <a:r>
                        <a:rPr lang="pl-PL" baseline="0" dirty="0" smtClean="0"/>
                        <a:t> odwlec, zlecić komuś</a:t>
                      </a:r>
                      <a:endParaRPr lang="pl-PL" dirty="0"/>
                    </a:p>
                  </a:txBody>
                  <a:tcPr>
                    <a:gradFill>
                      <a:gsLst>
                        <a:gs pos="0">
                          <a:srgbClr val="FFEFD1"/>
                        </a:gs>
                        <a:gs pos="64999">
                          <a:srgbClr val="F0EBD5"/>
                        </a:gs>
                        <a:gs pos="100000">
                          <a:srgbClr val="D1C39F"/>
                        </a:gs>
                      </a:gsLst>
                      <a:lin ang="5400000" scaled="0"/>
                    </a:gradFill>
                  </a:tcPr>
                </a:tc>
                <a:tc>
                  <a:txBody>
                    <a:bodyPr/>
                    <a:lstStyle/>
                    <a:p>
                      <a:r>
                        <a:rPr lang="pl-PL" dirty="0" smtClean="0"/>
                        <a:t>Załatwisz ty sam</a:t>
                      </a:r>
                      <a:r>
                        <a:rPr lang="pl-PL" baseline="0" dirty="0" smtClean="0"/>
                        <a:t> lub komuś zlecisz  tak aby można było rozpocząć pracę nad budowaniem podstaw rozwiązania problemu lub wykorzystaniem szansy. </a:t>
                      </a:r>
                      <a:endParaRPr lang="pl-PL" dirty="0"/>
                    </a:p>
                  </a:txBody>
                  <a:tcPr>
                    <a:gradFill>
                      <a:gsLst>
                        <a:gs pos="0">
                          <a:srgbClr val="FFEFD1"/>
                        </a:gs>
                        <a:gs pos="64999">
                          <a:srgbClr val="F0EBD5"/>
                        </a:gs>
                        <a:gs pos="100000">
                          <a:srgbClr val="D1C39F"/>
                        </a:gs>
                      </a:gsLst>
                      <a:lin ang="5400000" scaled="0"/>
                    </a:gradFill>
                  </a:tcPr>
                </a:tc>
              </a:tr>
            </a:tbl>
          </a:graphicData>
        </a:graphic>
      </p:graphicFrame>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44</a:t>
            </a:fld>
            <a:endParaRPr lang="pl-PL"/>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ZŁODZIEJ CZASU</a:t>
            </a:r>
            <a:endParaRPr lang="pl-PL" dirty="0"/>
          </a:p>
        </p:txBody>
      </p:sp>
      <p:sp>
        <p:nvSpPr>
          <p:cNvPr id="3" name="Symbol zastępczy zawartości 2"/>
          <p:cNvSpPr>
            <a:spLocks noGrp="1"/>
          </p:cNvSpPr>
          <p:nvPr>
            <p:ph idx="1"/>
          </p:nvPr>
        </p:nvSpPr>
        <p:spPr/>
        <p:txBody>
          <a:bodyPr/>
          <a:lstStyle/>
          <a:p>
            <a:pPr>
              <a:buNone/>
            </a:pPr>
            <a:r>
              <a:rPr lang="pl-PL" dirty="0" smtClean="0"/>
              <a:t>ĆWICZENIE</a:t>
            </a:r>
          </a:p>
          <a:p>
            <a:pPr>
              <a:buNone/>
            </a:pPr>
            <a:endParaRPr lang="pl-PL" dirty="0"/>
          </a:p>
          <a:p>
            <a:pPr>
              <a:buNone/>
            </a:pPr>
            <a:r>
              <a:rPr lang="pl-PL" dirty="0" smtClean="0"/>
              <a:t>10 MINUT</a:t>
            </a:r>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45</a:t>
            </a:fld>
            <a:endParaRPr lang="pl-PL"/>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ZASADA PARETO</a:t>
            </a:r>
            <a:endParaRPr lang="pl-PL" dirty="0"/>
          </a:p>
        </p:txBody>
      </p:sp>
      <p:sp>
        <p:nvSpPr>
          <p:cNvPr id="3" name="Symbol zastępczy zawartości 2"/>
          <p:cNvSpPr>
            <a:spLocks noGrp="1"/>
          </p:cNvSpPr>
          <p:nvPr>
            <p:ph sz="half" idx="1"/>
          </p:nvPr>
        </p:nvSpPr>
        <p:spPr/>
        <p:txBody>
          <a:bodyPr>
            <a:noAutofit/>
          </a:bodyPr>
          <a:lstStyle/>
          <a:p>
            <a:r>
              <a:rPr lang="pl-PL" sz="2000" dirty="0" smtClean="0"/>
              <a:t>20 % PRZYCZYN DAJE 80 % WYNIKÓW Trzeba wybierać te czynności/ rzeczy/ludzi które przynoszą nam najwięcej efektów.</a:t>
            </a:r>
          </a:p>
          <a:p>
            <a:pPr>
              <a:buNone/>
            </a:pPr>
            <a:endParaRPr lang="pl-PL" sz="1600" dirty="0" smtClean="0"/>
          </a:p>
          <a:p>
            <a:pPr algn="ctr">
              <a:buNone/>
            </a:pPr>
            <a:r>
              <a:rPr lang="pl-PL" sz="1600" b="1" i="1" dirty="0" smtClean="0"/>
              <a:t>Myśl analitycznie zanim cos zrobisz pomyśl co? Kogo? masz wybrać do danego zadania.  </a:t>
            </a:r>
          </a:p>
          <a:p>
            <a:pPr algn="just">
              <a:buNone/>
            </a:pPr>
            <a:r>
              <a:rPr lang="pl-PL" sz="1600" dirty="0" smtClean="0"/>
              <a:t>	Zasada 80/20 głosi, że 80% wyników wypływa tylko z 20% przyczyn, inaczej mówiąc skromniejszymi środkami i mniejszym wysiłkiem można osiągnąć większe efekty. Schemat leżący u podstaw tej zasady został odkryty w roku 1897, włoskiego ekonomistę </a:t>
            </a:r>
            <a:r>
              <a:rPr lang="pl-PL" sz="1600" b="1" dirty="0" err="1" smtClean="0"/>
              <a:t>Vilfreda</a:t>
            </a:r>
            <a:r>
              <a:rPr lang="pl-PL" sz="1600" b="1" dirty="0" smtClean="0"/>
              <a:t> </a:t>
            </a:r>
            <a:r>
              <a:rPr lang="pl-PL" sz="1600" b="1" dirty="0" err="1" smtClean="0"/>
              <a:t>Pareto</a:t>
            </a:r>
            <a:endParaRPr lang="pl-PL" sz="1600" dirty="0"/>
          </a:p>
        </p:txBody>
      </p:sp>
      <p:pic>
        <p:nvPicPr>
          <p:cNvPr id="7" name="Symbol zastępczy zawartości 6" descr="8020.gif"/>
          <p:cNvPicPr>
            <a:picLocks noGrp="1" noChangeAspect="1"/>
          </p:cNvPicPr>
          <p:nvPr>
            <p:ph sz="half" idx="2"/>
          </p:nvPr>
        </p:nvPicPr>
        <p:blipFill>
          <a:blip r:embed="rId2"/>
          <a:stretch>
            <a:fillRect/>
          </a:stretch>
        </p:blipFill>
        <p:spPr>
          <a:xfrm>
            <a:off x="5072066" y="1857364"/>
            <a:ext cx="3905264" cy="3905264"/>
          </a:xfrm>
        </p:spPr>
      </p:pic>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
        <p:nvSpPr>
          <p:cNvPr id="6" name="Symbol zastępczy numeru slajdu 5"/>
          <p:cNvSpPr>
            <a:spLocks noGrp="1"/>
          </p:cNvSpPr>
          <p:nvPr>
            <p:ph type="sldNum" sz="quarter" idx="12"/>
          </p:nvPr>
        </p:nvSpPr>
        <p:spPr/>
        <p:txBody>
          <a:bodyPr/>
          <a:lstStyle/>
          <a:p>
            <a:fld id="{90B7207E-F477-4F88-864C-35165B5C40F9}" type="slidenum">
              <a:rPr lang="pl-PL" smtClean="0"/>
              <a:pPr/>
              <a:t>46</a:t>
            </a:fld>
            <a:endParaRPr lang="pl-PL"/>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Zasada 80/20 w czasie</a:t>
            </a:r>
            <a:endParaRPr lang="pl-PL" dirty="0"/>
          </a:p>
        </p:txBody>
      </p:sp>
      <p:sp>
        <p:nvSpPr>
          <p:cNvPr id="3" name="Symbol zastępczy zawartości 2"/>
          <p:cNvSpPr>
            <a:spLocks noGrp="1"/>
          </p:cNvSpPr>
          <p:nvPr>
            <p:ph idx="1"/>
          </p:nvPr>
        </p:nvSpPr>
        <p:spPr/>
        <p:txBody>
          <a:bodyPr numCol="1">
            <a:normAutofit/>
          </a:bodyPr>
          <a:lstStyle/>
          <a:p>
            <a:pPr>
              <a:buNone/>
            </a:pPr>
            <a:endParaRPr lang="pl-PL" sz="2800" dirty="0" smtClean="0"/>
          </a:p>
          <a:p>
            <a:pPr algn="just">
              <a:buNone/>
            </a:pPr>
            <a:r>
              <a:rPr lang="pl-PL" i="1" dirty="0" smtClean="0"/>
              <a:t>80% dostępnego czasu wykorzystywane jest na wykonanie 20 % niezbędnej wiedzy. </a:t>
            </a:r>
            <a:endParaRPr lang="pl-PL" i="1"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47</a:t>
            </a:fld>
            <a:endParaRPr lang="pl-PL"/>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finanse</a:t>
            </a:r>
            <a:endParaRPr lang="pl-PL" dirty="0"/>
          </a:p>
        </p:txBody>
      </p:sp>
      <p:sp>
        <p:nvSpPr>
          <p:cNvPr id="3" name="Symbol zastępczy tekstu 2"/>
          <p:cNvSpPr>
            <a:spLocks noGrp="1"/>
          </p:cNvSpPr>
          <p:nvPr>
            <p:ph type="body" idx="1"/>
          </p:nvPr>
        </p:nvSpPr>
        <p:spPr/>
        <p:txBody>
          <a:bodyPr/>
          <a:lstStyle/>
          <a:p>
            <a:endParaRPr lang="pl-PL"/>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48</a:t>
            </a:fld>
            <a:endParaRPr lang="pl-PL"/>
          </a:p>
        </p:txBody>
      </p:sp>
      <p:pic>
        <p:nvPicPr>
          <p:cNvPr id="6" name="Obraz 5" descr="cd_projekt300.jpg"/>
          <p:cNvPicPr>
            <a:picLocks noChangeAspect="1"/>
          </p:cNvPicPr>
          <p:nvPr/>
        </p:nvPicPr>
        <p:blipFill>
          <a:blip r:embed="rId2"/>
          <a:stretch>
            <a:fillRect/>
          </a:stretch>
        </p:blipFill>
        <p:spPr>
          <a:xfrm>
            <a:off x="5929322" y="3071810"/>
            <a:ext cx="2200284" cy="2200284"/>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Budżet </a:t>
            </a:r>
            <a:endParaRPr lang="pl-PL" dirty="0"/>
          </a:p>
        </p:txBody>
      </p:sp>
      <p:sp>
        <p:nvSpPr>
          <p:cNvPr id="3" name="Symbol zastępczy zawartości 2"/>
          <p:cNvSpPr>
            <a:spLocks noGrp="1"/>
          </p:cNvSpPr>
          <p:nvPr>
            <p:ph idx="1"/>
          </p:nvPr>
        </p:nvSpPr>
        <p:spPr/>
        <p:txBody>
          <a:bodyPr>
            <a:normAutofit fontScale="92500" lnSpcReduction="20000"/>
          </a:bodyPr>
          <a:lstStyle/>
          <a:p>
            <a:pPr algn="ctr">
              <a:buNone/>
            </a:pPr>
            <a:r>
              <a:rPr lang="pl-PL" b="1" dirty="0" smtClean="0">
                <a:solidFill>
                  <a:schemeClr val="bg1"/>
                </a:solidFill>
              </a:rPr>
              <a:t>KOSZTORYS DZIAŁAŃ - PROJEKTU</a:t>
            </a:r>
          </a:p>
          <a:p>
            <a:r>
              <a:rPr lang="pl-PL" dirty="0" smtClean="0"/>
              <a:t>MUSI BYĆ </a:t>
            </a:r>
            <a:r>
              <a:rPr lang="pl-PL" b="1" dirty="0" smtClean="0"/>
              <a:t>SPÓJNY Z PROJEKTEM </a:t>
            </a:r>
            <a:r>
              <a:rPr lang="pl-PL" dirty="0" smtClean="0"/>
              <a:t>– MA ODZWIERCIEDLAĆ DZIAŁANIA ZAPISANE W PROJEKCIE (wyceniamy działania, tak abyśmy czytając sam budżet wiedzieli co się w tym projekcie będzie działo)</a:t>
            </a:r>
          </a:p>
          <a:p>
            <a:r>
              <a:rPr lang="pl-PL" dirty="0" smtClean="0"/>
              <a:t>MUSI BYĆ </a:t>
            </a:r>
            <a:r>
              <a:rPr lang="pl-PL" b="1" dirty="0" smtClean="0"/>
              <a:t>ADEKWATNY DO PROJEKTU </a:t>
            </a:r>
            <a:r>
              <a:rPr lang="pl-PL" dirty="0" smtClean="0"/>
              <a:t>(ma uwzględniać wszelkie koszty potrzebne do realizacji danego działania jeśli szkolenie to: materiały biurowe itd.)</a:t>
            </a:r>
          </a:p>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49</a:t>
            </a:fld>
            <a:endParaRPr lang="pl-P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Zasady </a:t>
            </a:r>
            <a:endParaRPr lang="pl-PL" dirty="0"/>
          </a:p>
        </p:txBody>
      </p:sp>
      <p:sp>
        <p:nvSpPr>
          <p:cNvPr id="3" name="Symbol zastępczy zawartości 2"/>
          <p:cNvSpPr>
            <a:spLocks noGrp="1"/>
          </p:cNvSpPr>
          <p:nvPr>
            <p:ph idx="1"/>
          </p:nvPr>
        </p:nvSpPr>
        <p:spPr/>
        <p:txBody>
          <a:bodyPr>
            <a:normAutofit fontScale="92500"/>
          </a:bodyPr>
          <a:lstStyle/>
          <a:p>
            <a:r>
              <a:rPr lang="pl-PL" dirty="0" smtClean="0"/>
              <a:t>zadajemy pytania – każde pytanie jest ważne</a:t>
            </a:r>
          </a:p>
          <a:p>
            <a:r>
              <a:rPr lang="pl-PL" dirty="0" smtClean="0"/>
              <a:t>jesteśmy aktywni – to my tworzymy warsztat</a:t>
            </a:r>
          </a:p>
          <a:p>
            <a:r>
              <a:rPr lang="pl-PL" dirty="0" smtClean="0"/>
              <a:t>nie używamy telefonów komórkowych podczas warsztatów</a:t>
            </a:r>
          </a:p>
          <a:p>
            <a:r>
              <a:rPr lang="pl-PL" dirty="0" smtClean="0"/>
              <a:t>wychodzimy tylko kiedy musimy</a:t>
            </a:r>
          </a:p>
          <a:p>
            <a:r>
              <a:rPr lang="pl-PL" dirty="0" smtClean="0"/>
              <a:t>jesteśmy punktualni i trzymamy się wyznaczonego czasu</a:t>
            </a:r>
          </a:p>
          <a:p>
            <a:r>
              <a:rPr lang="pl-PL" dirty="0" smtClean="0"/>
              <a:t>słuchamy innych</a:t>
            </a:r>
          </a:p>
          <a:p>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5</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Budżet </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smtClean="0"/>
              <a:t>MUSI BYĆ </a:t>
            </a:r>
            <a:r>
              <a:rPr lang="pl-PL" b="1" dirty="0" smtClean="0"/>
              <a:t>REALNY </a:t>
            </a:r>
            <a:r>
              <a:rPr lang="pl-PL" dirty="0" smtClean="0"/>
              <a:t>(ujmuje się te kwoty wydatków, które odzwierciedlają obecne ceny rynkowe, trzeba więc zebrać dane jeśli nie wiemy ile dana pozycja będzie kosztować)</a:t>
            </a:r>
          </a:p>
          <a:p>
            <a:r>
              <a:rPr lang="pl-PL" dirty="0" smtClean="0"/>
              <a:t>MUSI BYĆ </a:t>
            </a:r>
            <a:r>
              <a:rPr lang="pl-PL" b="1" dirty="0" smtClean="0"/>
              <a:t>CZYTELNY I KLAROWNY </a:t>
            </a:r>
            <a:r>
              <a:rPr lang="pl-PL" dirty="0" smtClean="0"/>
              <a:t>TJ:</a:t>
            </a:r>
          </a:p>
          <a:p>
            <a:pPr>
              <a:buNone/>
            </a:pPr>
            <a:r>
              <a:rPr lang="pl-PL" dirty="0" smtClean="0"/>
              <a:t>	- sposób katalogowania kosztów (</a:t>
            </a:r>
            <a:r>
              <a:rPr lang="pl-PL" dirty="0" err="1" smtClean="0"/>
              <a:t>wg</a:t>
            </a:r>
            <a:r>
              <a:rPr lang="pl-PL" dirty="0" smtClean="0"/>
              <a:t>. kolejności działań, wg kategorii wydatków)</a:t>
            </a:r>
          </a:p>
          <a:p>
            <a:pPr>
              <a:buFontTx/>
              <a:buChar char="-"/>
            </a:pPr>
            <a:r>
              <a:rPr lang="pl-PL" dirty="0" smtClean="0"/>
              <a:t>Sposób wyliczania jednego wydatku (np. koszt wyżywienia dla uczestników konferencji 100 os. x 10 zł x 2 dni = 2000,00) pokazujący przejrzystość jego wyliczenia</a:t>
            </a:r>
          </a:p>
          <a:p>
            <a:pPr>
              <a:buFontTx/>
              <a:buChar char="-"/>
            </a:pPr>
            <a:r>
              <a:rPr lang="pl-PL" dirty="0" smtClean="0"/>
              <a:t>-poprawność wyliczeń – BŁĘDY MATEMATYCZNE TO BŁĘDY FORMALNE</a:t>
            </a:r>
          </a:p>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50</a:t>
            </a:fld>
            <a:endParaRPr lang="pl-PL"/>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Oszacuj ile masz wkładu własnego a ile chcesz pozyskać</a:t>
            </a:r>
          </a:p>
          <a:p>
            <a:r>
              <a:rPr lang="pl-PL" dirty="0" smtClean="0"/>
              <a:t>Zastanów się czy projekt da się rozbić na „</a:t>
            </a:r>
            <a:r>
              <a:rPr lang="pl-PL" dirty="0" err="1" smtClean="0"/>
              <a:t>sub-projekty</a:t>
            </a:r>
            <a:r>
              <a:rPr lang="pl-PL" dirty="0" smtClean="0"/>
              <a:t>”</a:t>
            </a:r>
          </a:p>
          <a:p>
            <a:r>
              <a:rPr lang="pl-PL" dirty="0" smtClean="0"/>
              <a:t>Rozglądaj się za dodatkowymi funduszami</a:t>
            </a:r>
          </a:p>
          <a:p>
            <a:r>
              <a:rPr lang="pl-PL" dirty="0" smtClean="0"/>
              <a:t>Spisz kto może dofinansować twój projekt i jakie koszty opłacić</a:t>
            </a:r>
          </a:p>
          <a:p>
            <a:endParaRPr lang="pl-PL" dirty="0" smtClean="0"/>
          </a:p>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51</a:t>
            </a:fld>
            <a:endParaRPr lang="pl-PL"/>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Ludzie i zespół</a:t>
            </a:r>
            <a:br>
              <a:rPr lang="pl-PL" dirty="0" smtClean="0"/>
            </a:br>
            <a:r>
              <a:rPr lang="pl-PL" dirty="0" smtClean="0"/>
              <a:t/>
            </a:r>
            <a:br>
              <a:rPr lang="pl-PL" dirty="0" smtClean="0"/>
            </a:br>
            <a:endParaRPr lang="pl-PL" dirty="0"/>
          </a:p>
        </p:txBody>
      </p:sp>
      <p:sp>
        <p:nvSpPr>
          <p:cNvPr id="3" name="Symbol zastępczy tekstu 2"/>
          <p:cNvSpPr>
            <a:spLocks noGrp="1"/>
          </p:cNvSpPr>
          <p:nvPr>
            <p:ph type="body" idx="1"/>
          </p:nvPr>
        </p:nvSpPr>
        <p:spPr/>
        <p:txBody>
          <a:bodyPr/>
          <a:lstStyle/>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52</a:t>
            </a:fld>
            <a:endParaRPr lang="pl-PL"/>
          </a:p>
        </p:txBody>
      </p:sp>
      <p:pic>
        <p:nvPicPr>
          <p:cNvPr id="7" name="Obraz 6" descr="ludzie_03.gif"/>
          <p:cNvPicPr>
            <a:picLocks noChangeAspect="1"/>
          </p:cNvPicPr>
          <p:nvPr/>
        </p:nvPicPr>
        <p:blipFill>
          <a:blip r:embed="rId2"/>
          <a:stretch>
            <a:fillRect/>
          </a:stretch>
        </p:blipFill>
        <p:spPr>
          <a:xfrm>
            <a:off x="5072066" y="3286124"/>
            <a:ext cx="3714750" cy="2505075"/>
          </a:xfrm>
          <a:prstGeom prst="rect">
            <a:avLst/>
          </a:prstGeo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Kogo warto mieć w zespole?</a:t>
            </a:r>
            <a:endParaRPr lang="pl-PL" dirty="0"/>
          </a:p>
        </p:txBody>
      </p:sp>
      <p:sp>
        <p:nvSpPr>
          <p:cNvPr id="3" name="Symbol zastępczy zawartości 2"/>
          <p:cNvSpPr>
            <a:spLocks noGrp="1"/>
          </p:cNvSpPr>
          <p:nvPr>
            <p:ph idx="1"/>
          </p:nvPr>
        </p:nvSpPr>
        <p:spPr/>
        <p:txBody>
          <a:bodyPr>
            <a:normAutofit lnSpcReduction="10000"/>
          </a:bodyPr>
          <a:lstStyle/>
          <a:p>
            <a:r>
              <a:rPr lang="pl-PL" dirty="0" smtClean="0"/>
              <a:t>Organizator </a:t>
            </a:r>
          </a:p>
          <a:p>
            <a:r>
              <a:rPr lang="pl-PL" dirty="0" smtClean="0"/>
              <a:t>Lider</a:t>
            </a:r>
          </a:p>
          <a:p>
            <a:r>
              <a:rPr lang="pl-PL" dirty="0" smtClean="0"/>
              <a:t>Poszukiwacz</a:t>
            </a:r>
          </a:p>
          <a:p>
            <a:r>
              <a:rPr lang="pl-PL" dirty="0" smtClean="0"/>
              <a:t>Promotor</a:t>
            </a:r>
          </a:p>
          <a:p>
            <a:r>
              <a:rPr lang="pl-PL" dirty="0" smtClean="0"/>
              <a:t>Twórca</a:t>
            </a:r>
          </a:p>
          <a:p>
            <a:r>
              <a:rPr lang="pl-PL" dirty="0" smtClean="0"/>
              <a:t>Człowiek kontaktów</a:t>
            </a:r>
          </a:p>
          <a:p>
            <a:r>
              <a:rPr lang="pl-PL" dirty="0" smtClean="0"/>
              <a:t>Oceniający</a:t>
            </a:r>
          </a:p>
          <a:p>
            <a:r>
              <a:rPr lang="pl-PL" dirty="0" smtClean="0"/>
              <a:t>Podtrzymujący </a:t>
            </a:r>
          </a:p>
          <a:p>
            <a:r>
              <a:rPr lang="pl-PL" dirty="0" smtClean="0"/>
              <a:t>Doprowadzający do skutku</a:t>
            </a: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53</a:t>
            </a:fld>
            <a:endParaRPr lang="pl-P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i="1" dirty="0" smtClean="0"/>
              <a:t>BEZ LUDZI NIE ZOBISZ NIC NAWET PIENIĘDZY</a:t>
            </a:r>
            <a:endParaRPr lang="pl-PL" i="1" dirty="0"/>
          </a:p>
        </p:txBody>
      </p:sp>
      <p:sp>
        <p:nvSpPr>
          <p:cNvPr id="3" name="Symbol zastępczy zawartości 2"/>
          <p:cNvSpPr>
            <a:spLocks noGrp="1"/>
          </p:cNvSpPr>
          <p:nvPr>
            <p:ph idx="1"/>
          </p:nvPr>
        </p:nvSpPr>
        <p:spPr/>
        <p:txBody>
          <a:bodyPr/>
          <a:lstStyle/>
          <a:p>
            <a:r>
              <a:rPr lang="pl-PL" dirty="0" smtClean="0"/>
              <a:t>Każdy wnosi do zespołu:</a:t>
            </a:r>
          </a:p>
          <a:p>
            <a:pPr>
              <a:buFontTx/>
              <a:buChar char="-"/>
            </a:pPr>
            <a:r>
              <a:rPr lang="pl-PL" dirty="0" smtClean="0"/>
              <a:t>Wiedzę</a:t>
            </a:r>
          </a:p>
          <a:p>
            <a:pPr>
              <a:buFontTx/>
              <a:buChar char="-"/>
            </a:pPr>
            <a:r>
              <a:rPr lang="pl-PL" dirty="0" smtClean="0"/>
              <a:t>Umiejętności</a:t>
            </a:r>
          </a:p>
          <a:p>
            <a:pPr>
              <a:buFontTx/>
              <a:buChar char="-"/>
            </a:pPr>
            <a:r>
              <a:rPr lang="pl-PL" dirty="0" smtClean="0"/>
              <a:t>Doświadczenie</a:t>
            </a:r>
          </a:p>
          <a:p>
            <a:pPr>
              <a:buFontTx/>
              <a:buChar char="-"/>
            </a:pPr>
            <a:r>
              <a:rPr lang="pl-PL" dirty="0" smtClean="0"/>
              <a:t>Kompetencje</a:t>
            </a:r>
          </a:p>
          <a:p>
            <a:pPr>
              <a:buNone/>
            </a:pP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54</a:t>
            </a:fld>
            <a:endParaRPr lang="pl-PL"/>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2800" dirty="0" smtClean="0"/>
              <a:t>Zarządzanie </a:t>
            </a:r>
            <a:r>
              <a:rPr lang="pl-PL" sz="2800" dirty="0" err="1" smtClean="0"/>
              <a:t>ludzmi</a:t>
            </a:r>
            <a:r>
              <a:rPr lang="pl-PL" sz="2800" dirty="0" smtClean="0"/>
              <a:t> to </a:t>
            </a:r>
            <a:r>
              <a:rPr lang="pl-PL" sz="2800" dirty="0" err="1" smtClean="0"/>
              <a:t>umiejetność</a:t>
            </a:r>
            <a:r>
              <a:rPr lang="pl-PL" sz="2800" dirty="0" smtClean="0"/>
              <a:t> wydobycia z nich tego co najlepsze i najbardziej wartościowe dla korzyści innych. Na rezultat projektu wpływają:</a:t>
            </a:r>
            <a:br>
              <a:rPr lang="pl-PL" sz="2800" dirty="0" smtClean="0"/>
            </a:br>
            <a:endParaRPr lang="pl-PL" sz="2800" dirty="0"/>
          </a:p>
        </p:txBody>
      </p:sp>
      <p:sp>
        <p:nvSpPr>
          <p:cNvPr id="3" name="Symbol zastępczy zawartości 2"/>
          <p:cNvSpPr>
            <a:spLocks noGrp="1"/>
          </p:cNvSpPr>
          <p:nvPr>
            <p:ph idx="1"/>
          </p:nvPr>
        </p:nvSpPr>
        <p:spPr>
          <a:solidFill>
            <a:schemeClr val="bg2">
              <a:lumMod val="75000"/>
            </a:schemeClr>
          </a:solidFill>
        </p:spPr>
        <p:txBody>
          <a:bodyPr>
            <a:normAutofit fontScale="92500" lnSpcReduction="10000"/>
          </a:bodyPr>
          <a:lstStyle/>
          <a:p>
            <a:pPr>
              <a:buFontTx/>
              <a:buChar char="-"/>
            </a:pPr>
            <a:r>
              <a:rPr lang="pl-PL" dirty="0" smtClean="0">
                <a:effectLst>
                  <a:outerShdw blurRad="38100" dist="38100" dir="2700000" algn="tl">
                    <a:srgbClr val="000000">
                      <a:alpha val="43137"/>
                    </a:srgbClr>
                  </a:outerShdw>
                </a:effectLst>
              </a:rPr>
              <a:t>ZNAJOMI (wykorzystaj ich doświadczenie, konsultuj się z nimi, angażuj ich jeśli tego chcą)</a:t>
            </a:r>
          </a:p>
          <a:p>
            <a:pPr>
              <a:buFontTx/>
              <a:buChar char="-"/>
            </a:pPr>
            <a:r>
              <a:rPr lang="pl-PL" dirty="0" smtClean="0">
                <a:effectLst>
                  <a:outerShdw blurRad="38100" dist="38100" dir="2700000" algn="tl">
                    <a:srgbClr val="000000">
                      <a:alpha val="43137"/>
                    </a:srgbClr>
                  </a:outerShdw>
                </a:effectLst>
              </a:rPr>
              <a:t>WOLONTARIUSZE (podziel im obowiązki zgodnie z ich wiedzą, nie przydzielaj tych spraw których nie czują, ocen ich pracę, podziękuj, sprawdź jak mogą skorzystać z projektu np. szkolenie, doświadczenie zawodowe,  podpisz umowy – ubezpiecz ich)</a:t>
            </a:r>
          </a:p>
          <a:p>
            <a:pPr>
              <a:buFontTx/>
              <a:buChar char="-"/>
            </a:pPr>
            <a:r>
              <a:rPr lang="pl-PL" dirty="0" smtClean="0">
                <a:effectLst>
                  <a:outerShdw blurRad="38100" dist="38100" dir="2700000" algn="tl">
                    <a:srgbClr val="000000">
                      <a:alpha val="43137"/>
                    </a:srgbClr>
                  </a:outerShdw>
                </a:effectLst>
              </a:rPr>
              <a:t>LUDZIE ZWIĄZANI Z PROJEKTEM </a:t>
            </a:r>
          </a:p>
          <a:p>
            <a:pPr>
              <a:buFontTx/>
              <a:buChar char="-"/>
            </a:pPr>
            <a:endParaRPr lang="pl-PL" dirty="0" smtClean="0"/>
          </a:p>
          <a:p>
            <a:pPr>
              <a:buFontTx/>
              <a:buChar char="-"/>
            </a:pPr>
            <a:endParaRPr lang="pl-PL" dirty="0" smtClean="0"/>
          </a:p>
          <a:p>
            <a:pPr>
              <a:buFontTx/>
              <a:buChar char="-"/>
            </a:pPr>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55</a:t>
            </a:fld>
            <a:endParaRPr lang="pl-PL"/>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Model efektywnej pracy zespołowej</a:t>
            </a:r>
            <a:endParaRPr lang="pl-PL" dirty="0"/>
          </a:p>
        </p:txBody>
      </p:sp>
      <p:graphicFrame>
        <p:nvGraphicFramePr>
          <p:cNvPr id="6" name="Symbol zastępczy zawartości 5"/>
          <p:cNvGraphicFramePr>
            <a:graphicFrameLocks noGrp="1"/>
          </p:cNvGraphicFramePr>
          <p:nvPr>
            <p:ph idx="1"/>
          </p:nvPr>
        </p:nvGraphicFramePr>
        <p:xfrm>
          <a:off x="1435100" y="1357298"/>
          <a:ext cx="7499350" cy="48911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56</a:t>
            </a:fld>
            <a:endParaRPr lang="pl-PL"/>
          </a:p>
        </p:txBody>
      </p:sp>
      <p:sp>
        <p:nvSpPr>
          <p:cNvPr id="7" name="pole tekstowe 6"/>
          <p:cNvSpPr txBox="1"/>
          <p:nvPr/>
        </p:nvSpPr>
        <p:spPr>
          <a:xfrm>
            <a:off x="1428728" y="1428736"/>
            <a:ext cx="2428892" cy="1754326"/>
          </a:xfrm>
          <a:prstGeom prst="rect">
            <a:avLst/>
          </a:prstGeom>
          <a:noFill/>
        </p:spPr>
        <p:txBody>
          <a:bodyPr wrap="square" rtlCol="0">
            <a:spAutoFit/>
          </a:bodyPr>
          <a:lstStyle/>
          <a:p>
            <a:r>
              <a:rPr lang="pl-PL" dirty="0" smtClean="0"/>
              <a:t>MODEL 3P OZNACZA ŻE MUSI ISTNIEĆ RÓWNOWAGA MIĘDZY PRODUKTEM, PROCEDURĄ I LUDŹMI W ZESPOLE</a:t>
            </a:r>
            <a:endParaRPr lang="pl-PL"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3P</a:t>
            </a:r>
            <a:endParaRPr lang="pl-PL" dirty="0"/>
          </a:p>
        </p:txBody>
      </p:sp>
      <p:sp>
        <p:nvSpPr>
          <p:cNvPr id="3" name="Symbol zastępczy zawartości 2"/>
          <p:cNvSpPr>
            <a:spLocks noGrp="1"/>
          </p:cNvSpPr>
          <p:nvPr>
            <p:ph idx="1"/>
          </p:nvPr>
        </p:nvSpPr>
        <p:spPr/>
        <p:txBody>
          <a:bodyPr>
            <a:normAutofit lnSpcReduction="10000"/>
          </a:bodyPr>
          <a:lstStyle/>
          <a:p>
            <a:pPr>
              <a:buNone/>
            </a:pPr>
            <a:r>
              <a:rPr lang="pl-PL"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1P </a:t>
            </a:r>
            <a:r>
              <a:rPr lang="pl-PL" dirty="0" smtClean="0"/>
              <a:t>NADMIERNE </a:t>
            </a:r>
            <a:r>
              <a:rPr lang="pl-PL" b="1" u="sng" dirty="0" smtClean="0">
                <a:solidFill>
                  <a:schemeClr val="accent5">
                    <a:lumMod val="60000"/>
                    <a:lumOff val="40000"/>
                  </a:schemeClr>
                </a:solidFill>
              </a:rPr>
              <a:t>PROCEDURY</a:t>
            </a:r>
            <a:r>
              <a:rPr lang="pl-PL" dirty="0" smtClean="0">
                <a:solidFill>
                  <a:srgbClr val="00B0F0"/>
                </a:solidFill>
              </a:rPr>
              <a:t> </a:t>
            </a:r>
            <a:r>
              <a:rPr lang="pl-PL" dirty="0" smtClean="0"/>
              <a:t>ZABIJAJĄ KREATYWNOŚĆ I SPONTANICZNOŚĆ</a:t>
            </a:r>
          </a:p>
          <a:p>
            <a:pPr>
              <a:buNone/>
            </a:pPr>
            <a:r>
              <a:rPr lang="pl-PL"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2P </a:t>
            </a:r>
            <a:r>
              <a:rPr lang="pl-PL" dirty="0" smtClean="0"/>
              <a:t>NADMIERNE KONCENTROWANIE SIĘ NA </a:t>
            </a:r>
            <a:r>
              <a:rPr lang="pl-PL" b="1" u="sng" dirty="0" smtClean="0">
                <a:solidFill>
                  <a:srgbClr val="33CC33"/>
                </a:solidFill>
              </a:rPr>
              <a:t>LUDZIACH </a:t>
            </a:r>
            <a:r>
              <a:rPr lang="pl-PL" dirty="0" smtClean="0"/>
              <a:t>ZMNIEJSZA KONCENTRACJĘ NAD REZULTATAMI</a:t>
            </a:r>
          </a:p>
          <a:p>
            <a:pPr>
              <a:buNone/>
            </a:pPr>
            <a:r>
              <a:rPr lang="pl-PL"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3P </a:t>
            </a:r>
            <a:r>
              <a:rPr lang="pl-PL" dirty="0" smtClean="0"/>
              <a:t>NADMIERNE SKUPIANIE SIĘ NA </a:t>
            </a:r>
            <a:r>
              <a:rPr lang="pl-PL" b="1" u="sng" dirty="0" smtClean="0">
                <a:solidFill>
                  <a:srgbClr val="7030A0"/>
                </a:solidFill>
              </a:rPr>
              <a:t>PRODUKCIE</a:t>
            </a:r>
            <a:r>
              <a:rPr lang="pl-PL" b="1" u="sng" dirty="0" smtClean="0"/>
              <a:t> </a:t>
            </a:r>
            <a:r>
              <a:rPr lang="pl-PL" dirty="0" smtClean="0"/>
              <a:t>PRZESZKADZA W ZNAJDYWANIU DOBRYCH PROCEDUR PRACY</a:t>
            </a:r>
          </a:p>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57</a:t>
            </a:fld>
            <a:endParaRPr lang="pl-PL"/>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EWALUACJA</a:t>
            </a:r>
            <a:endParaRPr lang="pl-PL" dirty="0"/>
          </a:p>
        </p:txBody>
      </p:sp>
      <p:sp>
        <p:nvSpPr>
          <p:cNvPr id="3" name="Symbol zastępczy stopki 2"/>
          <p:cNvSpPr>
            <a:spLocks noGrp="1"/>
          </p:cNvSpPr>
          <p:nvPr>
            <p:ph type="ftr" sz="quarter" idx="11"/>
          </p:nvPr>
        </p:nvSpPr>
        <p:spPr/>
        <p:txBody>
          <a:bodyPr/>
          <a:lstStyle/>
          <a:p>
            <a:r>
              <a:rPr lang="pl-PL" smtClean="0"/>
              <a:t>ZARZĄDZANIE PROJEKTEM   EDYTA ANNA RZĄSA</a:t>
            </a:r>
            <a:endParaRPr lang="pl-PL"/>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58</a:t>
            </a:fld>
            <a:endParaRPr lang="pl-PL"/>
          </a:p>
        </p:txBody>
      </p:sp>
      <p:sp>
        <p:nvSpPr>
          <p:cNvPr id="6" name="Symbol zastępczy tekstu 5"/>
          <p:cNvSpPr>
            <a:spLocks noGrp="1"/>
          </p:cNvSpPr>
          <p:nvPr>
            <p:ph type="body" sz="half" idx="2"/>
          </p:nvPr>
        </p:nvSpPr>
        <p:spPr/>
        <p:txBody>
          <a:bodyPr/>
          <a:lstStyle/>
          <a:p>
            <a:r>
              <a:rPr lang="pl-PL" dirty="0" smtClean="0"/>
              <a:t>ZESPOŁY PROJEKTOWE NIE LUBIĄ RAPORTÓW OCENIAJĄCYCH POSTĘP, PONIEWAŻ JASKRAWO POKAZUJĄ ONE BRAK POSTĘPU</a:t>
            </a:r>
            <a:endParaRPr lang="pl-PL" dirty="0"/>
          </a:p>
        </p:txBody>
      </p:sp>
      <p:pic>
        <p:nvPicPr>
          <p:cNvPr id="9" name="Symbol zastępczy obrazu 8" descr="Image.png"/>
          <p:cNvPicPr>
            <a:picLocks noGrp="1" noChangeAspect="1"/>
          </p:cNvPicPr>
          <p:nvPr>
            <p:ph type="pic" idx="1"/>
          </p:nvPr>
        </p:nvPicPr>
        <p:blipFill>
          <a:blip r:embed="rId2"/>
          <a:srcRect t="7655" b="7655"/>
          <a:stretch>
            <a:fillRect/>
          </a:stretch>
        </p:blipFill>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lstStyle/>
          <a:p>
            <a:endParaRPr lang="pl-PL" dirty="0"/>
          </a:p>
        </p:txBody>
      </p:sp>
      <p:sp>
        <p:nvSpPr>
          <p:cNvPr id="4" name="Symbol zastępczy stopki 3"/>
          <p:cNvSpPr>
            <a:spLocks noGrp="1"/>
          </p:cNvSpPr>
          <p:nvPr>
            <p:ph type="ftr" sz="quarter" idx="11"/>
          </p:nvPr>
        </p:nvSpPr>
        <p:spPr/>
        <p:txBody>
          <a:bodyPr/>
          <a:lstStyle/>
          <a:p>
            <a:r>
              <a:rPr lang="pl-PL" smtClean="0"/>
              <a:t>ZARZĄDZANIE PROJEKTEM   EDYTA ANNA RZĄSA</a:t>
            </a:r>
            <a:endParaRPr lang="pl-PL"/>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59</a:t>
            </a:fld>
            <a:endParaRPr lang="pl-P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Program zajęć</a:t>
            </a:r>
            <a:endParaRPr lang="pl-PL" dirty="0"/>
          </a:p>
        </p:txBody>
      </p:sp>
      <p:sp>
        <p:nvSpPr>
          <p:cNvPr id="3" name="Symbol zastępczy zawartości 2"/>
          <p:cNvSpPr>
            <a:spLocks noGrp="1"/>
          </p:cNvSpPr>
          <p:nvPr>
            <p:ph idx="1"/>
          </p:nvPr>
        </p:nvSpPr>
        <p:spPr/>
        <p:txBody>
          <a:bodyPr/>
          <a:lstStyle/>
          <a:p>
            <a:pPr marL="596646" indent="-514350">
              <a:buAutoNum type="arabicPeriod"/>
            </a:pPr>
            <a:r>
              <a:rPr lang="pl-PL" dirty="0" smtClean="0"/>
              <a:t>Czym jest projekt? </a:t>
            </a:r>
          </a:p>
          <a:p>
            <a:pPr marL="596646" indent="-514350">
              <a:buAutoNum type="arabicPeriod"/>
            </a:pPr>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6</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5886896" y="0"/>
            <a:ext cx="2743200" cy="5643578"/>
          </a:xfrm>
        </p:spPr>
        <p:txBody>
          <a:bodyPr/>
          <a:lstStyle/>
          <a:p>
            <a:r>
              <a:rPr lang="pl-PL" dirty="0" smtClean="0"/>
              <a:t/>
            </a:r>
            <a:br>
              <a:rPr lang="pl-PL" dirty="0" smtClean="0"/>
            </a:br>
            <a:r>
              <a:rPr lang="pl-PL" dirty="0" smtClean="0"/>
              <a:t>Czym jest projekt?</a:t>
            </a:r>
            <a:br>
              <a:rPr lang="pl-PL" dirty="0" smtClean="0"/>
            </a:br>
            <a:r>
              <a:rPr lang="pl-PL" dirty="0" smtClean="0"/>
              <a:t/>
            </a:r>
            <a:br>
              <a:rPr lang="pl-PL" dirty="0" smtClean="0"/>
            </a:br>
            <a:r>
              <a:rPr lang="pl-PL" dirty="0" smtClean="0"/>
              <a:t/>
            </a:r>
            <a:br>
              <a:rPr lang="pl-PL" dirty="0" smtClean="0"/>
            </a:br>
            <a:r>
              <a:rPr lang="pl-PL" dirty="0" smtClean="0"/>
              <a:t/>
            </a:r>
            <a:br>
              <a:rPr lang="pl-PL" dirty="0" smtClean="0"/>
            </a:br>
            <a:r>
              <a:rPr lang="pl-PL" sz="2000" i="1" dirty="0" smtClean="0"/>
              <a:t>Punkt wyjścia będący bazą z której ktoś odbija się i rusza na przód do celu. </a:t>
            </a:r>
            <a:endParaRPr lang="pl-PL" sz="2000" i="1" dirty="0"/>
          </a:p>
        </p:txBody>
      </p:sp>
      <p:pic>
        <p:nvPicPr>
          <p:cNvPr id="5" name="Symbol zastępczy obrazu 4" descr="doradztwo%20personalne.jpg"/>
          <p:cNvPicPr>
            <a:picLocks noGrp="1" noChangeAspect="1"/>
          </p:cNvPicPr>
          <p:nvPr>
            <p:ph type="pic" idx="1"/>
          </p:nvPr>
        </p:nvPicPr>
        <p:blipFill>
          <a:blip r:embed="rId2"/>
          <a:srcRect l="5046" r="5046"/>
          <a:stretch>
            <a:fillRect/>
          </a:stretch>
        </p:blipFill>
        <p:spPr/>
      </p:pic>
      <p:sp>
        <p:nvSpPr>
          <p:cNvPr id="2" name="Symbol zastępczy tekstu 1"/>
          <p:cNvSpPr>
            <a:spLocks noGrp="1"/>
          </p:cNvSpPr>
          <p:nvPr>
            <p:ph type="body" sz="half" idx="2"/>
          </p:nvPr>
        </p:nvSpPr>
        <p:spPr/>
        <p:txBody>
          <a:bodyPr>
            <a:normAutofit/>
          </a:bodyPr>
          <a:lstStyle/>
          <a:p>
            <a:pPr algn="ctr"/>
            <a:r>
              <a:rPr lang="pl-PL" sz="2000" dirty="0" smtClean="0"/>
              <a:t>Zarządzanie projektem nie jest……</a:t>
            </a:r>
            <a:endParaRPr lang="pl-PL" sz="2000" dirty="0"/>
          </a:p>
        </p:txBody>
      </p:sp>
      <p:sp>
        <p:nvSpPr>
          <p:cNvPr id="6" name="Symbol zastępczy numeru slajdu 5"/>
          <p:cNvSpPr>
            <a:spLocks noGrp="1"/>
          </p:cNvSpPr>
          <p:nvPr>
            <p:ph type="sldNum" sz="quarter" idx="12"/>
          </p:nvPr>
        </p:nvSpPr>
        <p:spPr/>
        <p:txBody>
          <a:bodyPr/>
          <a:lstStyle/>
          <a:p>
            <a:fld id="{90B7207E-F477-4F88-864C-35165B5C40F9}" type="slidenum">
              <a:rPr lang="pl-PL" smtClean="0"/>
              <a:pPr/>
              <a:t>7</a:t>
            </a:fld>
            <a:endParaRPr lang="pl-PL"/>
          </a:p>
        </p:txBody>
      </p:sp>
      <p:sp>
        <p:nvSpPr>
          <p:cNvPr id="7" name="Symbol zastępczy stopki 6"/>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1500166" y="1428736"/>
            <a:ext cx="6929486" cy="1285884"/>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ytuł 1"/>
          <p:cNvSpPr>
            <a:spLocks noGrp="1"/>
          </p:cNvSpPr>
          <p:nvPr>
            <p:ph type="title"/>
          </p:nvPr>
        </p:nvSpPr>
        <p:spPr/>
        <p:txBody>
          <a:bodyPr/>
          <a:lstStyle/>
          <a:p>
            <a:r>
              <a:rPr lang="pl-PL" dirty="0" smtClean="0"/>
              <a:t>Projekt i zarządzanie</a:t>
            </a:r>
            <a:endParaRPr lang="pl-PL" dirty="0"/>
          </a:p>
        </p:txBody>
      </p:sp>
      <p:sp>
        <p:nvSpPr>
          <p:cNvPr id="3" name="Symbol zastępczy zawartości 2"/>
          <p:cNvSpPr>
            <a:spLocks noGrp="1"/>
          </p:cNvSpPr>
          <p:nvPr>
            <p:ph idx="1"/>
          </p:nvPr>
        </p:nvSpPr>
        <p:spPr/>
        <p:txBody>
          <a:bodyPr>
            <a:normAutofit fontScale="77500" lnSpcReduction="20000"/>
          </a:bodyPr>
          <a:lstStyle/>
          <a:p>
            <a:r>
              <a:rPr lang="pl-PL" dirty="0" smtClean="0"/>
              <a:t>Zarządzanie projektem jest fundamentem rozwoju organizacji. Jest to jedno z narzędzi organizowania działań i dążenia do konkretnych celów i może być porównywane i odróżniane od: </a:t>
            </a:r>
          </a:p>
          <a:p>
            <a:pPr>
              <a:buFontTx/>
              <a:buChar char="-"/>
            </a:pPr>
            <a:r>
              <a:rPr lang="pl-PL" dirty="0" smtClean="0"/>
              <a:t>Planowania strategicznego</a:t>
            </a:r>
          </a:p>
          <a:p>
            <a:pPr>
              <a:buFontTx/>
              <a:buChar char="-"/>
            </a:pPr>
            <a:r>
              <a:rPr lang="pl-PL" dirty="0" smtClean="0"/>
              <a:t>Planowania taktycznego </a:t>
            </a:r>
          </a:p>
          <a:p>
            <a:pPr>
              <a:buFontTx/>
              <a:buChar char="-"/>
            </a:pPr>
            <a:r>
              <a:rPr lang="pl-PL" dirty="0" smtClean="0"/>
              <a:t>Planowanie cykliczne</a:t>
            </a:r>
          </a:p>
          <a:p>
            <a:pPr>
              <a:buFontTx/>
              <a:buChar char="-"/>
            </a:pPr>
            <a:r>
              <a:rPr lang="pl-PL" dirty="0" smtClean="0"/>
              <a:t>Planowanie dzienne</a:t>
            </a:r>
          </a:p>
          <a:p>
            <a:pPr>
              <a:buFontTx/>
              <a:buChar char="-"/>
            </a:pPr>
            <a:r>
              <a:rPr lang="pl-PL" dirty="0" smtClean="0"/>
              <a:t>Planowanie na ewentualność nieprzewidzianych wypadków</a:t>
            </a:r>
          </a:p>
          <a:p>
            <a:pPr>
              <a:buFontTx/>
              <a:buChar char="-"/>
            </a:pPr>
            <a:r>
              <a:rPr lang="pl-PL" dirty="0" smtClean="0"/>
              <a:t>Zarządzanie przez cele (MBO)</a:t>
            </a:r>
          </a:p>
          <a:p>
            <a:pPr>
              <a:buFontTx/>
              <a:buChar char="-"/>
            </a:pPr>
            <a:r>
              <a:rPr lang="pl-PL" dirty="0" smtClean="0"/>
              <a:t>Zarządzanie przez chodzenie dookoła (MBWA)</a:t>
            </a:r>
          </a:p>
          <a:p>
            <a:pPr>
              <a:buFontTx/>
              <a:buChar char="-"/>
            </a:pPr>
            <a:r>
              <a:rPr lang="pl-PL" dirty="0" smtClean="0"/>
              <a:t>Zarządzanie kryzysowe </a:t>
            </a:r>
          </a:p>
        </p:txBody>
      </p:sp>
      <p:sp>
        <p:nvSpPr>
          <p:cNvPr id="5" name="Symbol zastępczy numeru slajdu 4"/>
          <p:cNvSpPr>
            <a:spLocks noGrp="1"/>
          </p:cNvSpPr>
          <p:nvPr>
            <p:ph type="sldNum" sz="quarter" idx="12"/>
          </p:nvPr>
        </p:nvSpPr>
        <p:spPr/>
        <p:txBody>
          <a:bodyPr/>
          <a:lstStyle/>
          <a:p>
            <a:fld id="{90B7207E-F477-4F88-864C-35165B5C40F9}" type="slidenum">
              <a:rPr lang="pl-PL" smtClean="0"/>
              <a:pPr/>
              <a:t>8</a:t>
            </a:fld>
            <a:endParaRPr lang="pl-PL"/>
          </a:p>
        </p:txBody>
      </p:sp>
      <p:sp>
        <p:nvSpPr>
          <p:cNvPr id="6" name="Symbol zastępczy stopki 5"/>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Projekt…?</a:t>
            </a:r>
            <a:endParaRPr lang="pl-PL" dirty="0"/>
          </a:p>
        </p:txBody>
      </p:sp>
      <p:sp>
        <p:nvSpPr>
          <p:cNvPr id="3" name="Symbol zastępczy zawartości 2"/>
          <p:cNvSpPr>
            <a:spLocks noGrp="1"/>
          </p:cNvSpPr>
          <p:nvPr>
            <p:ph idx="1"/>
          </p:nvPr>
        </p:nvSpPr>
        <p:spPr/>
        <p:txBody>
          <a:bodyPr/>
          <a:lstStyle/>
          <a:p>
            <a:r>
              <a:rPr lang="pl-PL" dirty="0" smtClean="0"/>
              <a:t>Czym jest projekt?</a:t>
            </a:r>
            <a:endParaRPr lang="pl-PL" dirty="0"/>
          </a:p>
        </p:txBody>
      </p:sp>
      <p:sp>
        <p:nvSpPr>
          <p:cNvPr id="4" name="Symbol zastępczy numeru slajdu 3"/>
          <p:cNvSpPr>
            <a:spLocks noGrp="1"/>
          </p:cNvSpPr>
          <p:nvPr>
            <p:ph type="sldNum" sz="quarter" idx="12"/>
          </p:nvPr>
        </p:nvSpPr>
        <p:spPr/>
        <p:txBody>
          <a:bodyPr/>
          <a:lstStyle/>
          <a:p>
            <a:fld id="{90B7207E-F477-4F88-864C-35165B5C40F9}" type="slidenum">
              <a:rPr lang="pl-PL" smtClean="0"/>
              <a:pPr/>
              <a:t>9</a:t>
            </a:fld>
            <a:endParaRPr lang="pl-PL"/>
          </a:p>
        </p:txBody>
      </p:sp>
      <p:sp>
        <p:nvSpPr>
          <p:cNvPr id="5" name="Symbol zastępczy stopki 4"/>
          <p:cNvSpPr>
            <a:spLocks noGrp="1"/>
          </p:cNvSpPr>
          <p:nvPr>
            <p:ph type="ftr" sz="quarter" idx="11"/>
          </p:nvPr>
        </p:nvSpPr>
        <p:spPr/>
        <p:txBody>
          <a:bodyPr/>
          <a:lstStyle/>
          <a:p>
            <a:r>
              <a:rPr lang="pl-PL" smtClean="0"/>
              <a:t>ZARZĄDZANIE PROJEKTEM   EDYTA ANNA RZĄSA</a:t>
            </a:r>
            <a:endParaRPr lang="pl-PL"/>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silenie">
  <a:themeElements>
    <a:clrScheme name="Przesileni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rzesileni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823</TotalTime>
  <Words>2504</Words>
  <Application>Microsoft Office PowerPoint</Application>
  <PresentationFormat>Pokaz na ekranie (4:3)</PresentationFormat>
  <Paragraphs>519</Paragraphs>
  <Slides>59</Slides>
  <Notes>1</Notes>
  <HiddenSlides>0</HiddenSlides>
  <MMClips>0</MMClips>
  <ScaleCrop>false</ScaleCrop>
  <HeadingPairs>
    <vt:vector size="4" baseType="variant">
      <vt:variant>
        <vt:lpstr>Motyw</vt:lpstr>
      </vt:variant>
      <vt:variant>
        <vt:i4>1</vt:i4>
      </vt:variant>
      <vt:variant>
        <vt:lpstr>Tytuły slajdów</vt:lpstr>
      </vt:variant>
      <vt:variant>
        <vt:i4>59</vt:i4>
      </vt:variant>
    </vt:vector>
  </HeadingPairs>
  <TitlesOfParts>
    <vt:vector size="60" baseType="lpstr">
      <vt:lpstr>Przesilenie</vt:lpstr>
      <vt:lpstr>   Zarządzanie projektem</vt:lpstr>
      <vt:lpstr>Program szkolenia</vt:lpstr>
      <vt:lpstr>Cele szkolenia</vt:lpstr>
      <vt:lpstr>Zapozanie </vt:lpstr>
      <vt:lpstr>Zasady </vt:lpstr>
      <vt:lpstr>Program zajęć</vt:lpstr>
      <vt:lpstr> Czym jest projekt?    Punkt wyjścia będący bazą z której ktoś odbija się i rusza na przód do celu. </vt:lpstr>
      <vt:lpstr>Projekt i zarządzanie</vt:lpstr>
      <vt:lpstr>Projekt…?</vt:lpstr>
      <vt:lpstr>Projekt jest….</vt:lpstr>
      <vt:lpstr>Warunki wstępne projektu wg. Johna Deweya</vt:lpstr>
      <vt:lpstr>Projekt </vt:lpstr>
      <vt:lpstr>Cechy projektu</vt:lpstr>
      <vt:lpstr>Modele projektów</vt:lpstr>
      <vt:lpstr>Modele pytań </vt:lpstr>
      <vt:lpstr>Model faz</vt:lpstr>
      <vt:lpstr>Model spiralny</vt:lpstr>
      <vt:lpstr>Zarządzanie projektem – fazy </vt:lpstr>
      <vt:lpstr>Cykl trwania projektu </vt:lpstr>
      <vt:lpstr>Zarządzanie </vt:lpstr>
      <vt:lpstr>Zarządzanie – czym jest?</vt:lpstr>
      <vt:lpstr>Projekt krok po kroku</vt:lpstr>
      <vt:lpstr>Zarządzający ĆWICZENIE 15 MINUT</vt:lpstr>
      <vt:lpstr>Zarządzający</vt:lpstr>
      <vt:lpstr>ZARZĄDZAJĄCY PROJEKTEM</vt:lpstr>
      <vt:lpstr>8 powodów sukcesów projektu</vt:lpstr>
      <vt:lpstr>8 powodów niepowodzenia projektów</vt:lpstr>
      <vt:lpstr>Slajd 28</vt:lpstr>
      <vt:lpstr>Projekt krok po kroku</vt:lpstr>
      <vt:lpstr>Etapy wizualizacji projektu – III etapy</vt:lpstr>
      <vt:lpstr>Etap II</vt:lpstr>
      <vt:lpstr>Etap III  </vt:lpstr>
      <vt:lpstr>Pamiętaj!</vt:lpstr>
      <vt:lpstr>Analiza potrzeb</vt:lpstr>
      <vt:lpstr>Analiza potrzeb</vt:lpstr>
      <vt:lpstr>Cele projektu</vt:lpstr>
      <vt:lpstr>Zarządzanie zasobami </vt:lpstr>
      <vt:lpstr>Ile czego mam? By móc tym zarządzać….</vt:lpstr>
      <vt:lpstr>Ocena zasobów</vt:lpstr>
      <vt:lpstr>CZAS TEŻ JEST ZASOBEM</vt:lpstr>
      <vt:lpstr>Zarządzanie czasem</vt:lpstr>
      <vt:lpstr>Efektywne kontrolowanie czasu</vt:lpstr>
      <vt:lpstr>Hierarchia priorytetów</vt:lpstr>
      <vt:lpstr>Kwestie ważności, pilności i znaczenia</vt:lpstr>
      <vt:lpstr>ZŁODZIEJ CZASU</vt:lpstr>
      <vt:lpstr>ZASADA PARETO</vt:lpstr>
      <vt:lpstr>Zasada 80/20 w czasie</vt:lpstr>
      <vt:lpstr>finanse</vt:lpstr>
      <vt:lpstr>Budżet </vt:lpstr>
      <vt:lpstr>Budżet </vt:lpstr>
      <vt:lpstr>Slajd 51</vt:lpstr>
      <vt:lpstr>Ludzie i zespół  </vt:lpstr>
      <vt:lpstr>Kogo warto mieć w zespole?</vt:lpstr>
      <vt:lpstr>BEZ LUDZI NIE ZOBISZ NIC NAWET PIENIĘDZY</vt:lpstr>
      <vt:lpstr>Zarządzanie ludzmi to umiejetność wydobycia z nich tego co najlepsze i najbardziej wartościowe dla korzyści innych. Na rezultat projektu wpływają: </vt:lpstr>
      <vt:lpstr>Model efektywnej pracy zespołowej</vt:lpstr>
      <vt:lpstr>3P</vt:lpstr>
      <vt:lpstr>EWALUACJA</vt:lpstr>
      <vt:lpstr>Slajd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Zarządzanie projektem</dc:title>
  <dc:creator>Edyta Rząsa</dc:creator>
  <cp:lastModifiedBy>Edyta Rząsa</cp:lastModifiedBy>
  <cp:revision>65</cp:revision>
  <dcterms:created xsi:type="dcterms:W3CDTF">2009-05-13T09:05:27Z</dcterms:created>
  <dcterms:modified xsi:type="dcterms:W3CDTF">2009-05-26T08:18:23Z</dcterms:modified>
</cp:coreProperties>
</file>